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57" r:id="rId3"/>
    <p:sldId id="258" r:id="rId4"/>
    <p:sldId id="259" r:id="rId5"/>
    <p:sldId id="260" r:id="rId6"/>
    <p:sldId id="263" r:id="rId7"/>
    <p:sldId id="261" r:id="rId8"/>
    <p:sldId id="264" r:id="rId9"/>
    <p:sldId id="280" r:id="rId10"/>
    <p:sldId id="283" r:id="rId11"/>
    <p:sldId id="286" r:id="rId12"/>
    <p:sldId id="269" r:id="rId13"/>
    <p:sldId id="287" r:id="rId14"/>
    <p:sldId id="284" r:id="rId15"/>
    <p:sldId id="270" r:id="rId16"/>
    <p:sldId id="273" r:id="rId17"/>
    <p:sldId id="312" r:id="rId18"/>
    <p:sldId id="285" r:id="rId19"/>
    <p:sldId id="306" r:id="rId20"/>
    <p:sldId id="313" r:id="rId21"/>
    <p:sldId id="262" r:id="rId22"/>
    <p:sldId id="275" r:id="rId23"/>
    <p:sldId id="277" r:id="rId24"/>
    <p:sldId id="296" r:id="rId25"/>
    <p:sldId id="295" r:id="rId26"/>
    <p:sldId id="297" r:id="rId27"/>
    <p:sldId id="274" r:id="rId28"/>
    <p:sldId id="300" r:id="rId29"/>
    <p:sldId id="310" r:id="rId30"/>
    <p:sldId id="303" r:id="rId31"/>
    <p:sldId id="298" r:id="rId32"/>
    <p:sldId id="299" r:id="rId33"/>
    <p:sldId id="265" r:id="rId34"/>
    <p:sldId id="305" r:id="rId35"/>
    <p:sldId id="266" r:id="rId36"/>
    <p:sldId id="278" r:id="rId37"/>
    <p:sldId id="315" r:id="rId38"/>
    <p:sldId id="316" r:id="rId39"/>
    <p:sldId id="317" r:id="rId40"/>
    <p:sldId id="314" r:id="rId41"/>
    <p:sldId id="26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82045" autoAdjust="0"/>
  </p:normalViewPr>
  <p:slideViewPr>
    <p:cSldViewPr snapToGrid="0">
      <p:cViewPr varScale="1">
        <p:scale>
          <a:sx n="84" d="100"/>
          <a:sy n="84" d="100"/>
        </p:scale>
        <p:origin x="715" y="58"/>
      </p:cViewPr>
      <p:guideLst/>
    </p:cSldViewPr>
  </p:slideViewPr>
  <p:notesTextViewPr>
    <p:cViewPr>
      <p:scale>
        <a:sx n="1" d="1"/>
        <a:sy n="1" d="1"/>
      </p:scale>
      <p:origin x="0" y="0"/>
    </p:cViewPr>
  </p:notesTextViewPr>
  <p:sorterViewPr>
    <p:cViewPr>
      <p:scale>
        <a:sx n="75" d="100"/>
        <a:sy n="75" d="100"/>
      </p:scale>
      <p:origin x="0" y="-7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A84C4-6CB5-49E7-96C7-00F74073B8D0}"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BE14B-EA73-4EA1-9335-4C4297077D39}" type="slidenum">
              <a:rPr lang="en-US" smtClean="0"/>
              <a:t>‹#›</a:t>
            </a:fld>
            <a:endParaRPr lang="en-US"/>
          </a:p>
        </p:txBody>
      </p:sp>
    </p:spTree>
    <p:extLst>
      <p:ext uri="{BB962C8B-B14F-4D97-AF65-F5344CB8AC3E}">
        <p14:creationId xmlns:p14="http://schemas.microsoft.com/office/powerpoint/2010/main" val="306626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moved to a new scheme this year </a:t>
            </a:r>
            <a:endParaRPr lang="en-US" dirty="0"/>
          </a:p>
        </p:txBody>
      </p:sp>
      <p:sp>
        <p:nvSpPr>
          <p:cNvPr id="4" name="Slide Number Placeholder 3"/>
          <p:cNvSpPr>
            <a:spLocks noGrp="1"/>
          </p:cNvSpPr>
          <p:nvPr>
            <p:ph type="sldNum" sz="quarter" idx="5"/>
          </p:nvPr>
        </p:nvSpPr>
        <p:spPr/>
        <p:txBody>
          <a:bodyPr/>
          <a:lstStyle/>
          <a:p>
            <a:fld id="{003BE14B-EA73-4EA1-9335-4C4297077D39}" type="slidenum">
              <a:rPr lang="en-US" smtClean="0"/>
              <a:t>4</a:t>
            </a:fld>
            <a:endParaRPr lang="en-US"/>
          </a:p>
        </p:txBody>
      </p:sp>
    </p:spTree>
    <p:extLst>
      <p:ext uri="{BB962C8B-B14F-4D97-AF65-F5344CB8AC3E}">
        <p14:creationId xmlns:p14="http://schemas.microsoft.com/office/powerpoint/2010/main" val="4135499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remember that you shouldn’t expect your child to read this alone. Read it to or with them. Discuss the pictures, enjoy the story, predict what might happen next, use different voices for the characters, explore the facts in a non-fiction book. The main thing is that you have fun</a:t>
            </a:r>
            <a:endParaRPr lang="en-GB" dirty="0"/>
          </a:p>
          <a:p>
            <a:endParaRPr lang="en-US" dirty="0"/>
          </a:p>
        </p:txBody>
      </p:sp>
      <p:sp>
        <p:nvSpPr>
          <p:cNvPr id="4" name="Slide Number Placeholder 3"/>
          <p:cNvSpPr>
            <a:spLocks noGrp="1"/>
          </p:cNvSpPr>
          <p:nvPr>
            <p:ph type="sldNum" sz="quarter" idx="5"/>
          </p:nvPr>
        </p:nvSpPr>
        <p:spPr/>
        <p:txBody>
          <a:bodyPr/>
          <a:lstStyle/>
          <a:p>
            <a:fld id="{003BE14B-EA73-4EA1-9335-4C4297077D39}" type="slidenum">
              <a:rPr lang="en-US" smtClean="0"/>
              <a:t>27</a:t>
            </a:fld>
            <a:endParaRPr lang="en-US"/>
          </a:p>
        </p:txBody>
      </p:sp>
    </p:spTree>
    <p:extLst>
      <p:ext uri="{BB962C8B-B14F-4D97-AF65-F5344CB8AC3E}">
        <p14:creationId xmlns:p14="http://schemas.microsoft.com/office/powerpoint/2010/main" val="1530968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BE14B-EA73-4EA1-9335-4C4297077D39}" type="slidenum">
              <a:rPr lang="en-US" smtClean="0"/>
              <a:t>36</a:t>
            </a:fld>
            <a:endParaRPr lang="en-US"/>
          </a:p>
        </p:txBody>
      </p:sp>
    </p:spTree>
    <p:extLst>
      <p:ext uri="{BB962C8B-B14F-4D97-AF65-F5344CB8AC3E}">
        <p14:creationId xmlns:p14="http://schemas.microsoft.com/office/powerpoint/2010/main" val="309330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Phonemes taught in order         start to read words </a:t>
            </a:r>
            <a:r>
              <a:rPr lang="en-US" dirty="0" err="1"/>
              <a:t>asap</a:t>
            </a:r>
            <a:r>
              <a:rPr lang="en-US" dirty="0"/>
              <a:t>  </a:t>
            </a:r>
          </a:p>
          <a:p>
            <a:r>
              <a:rPr lang="en-US" dirty="0"/>
              <a:t>LW has a picture pneumonic to help children remember the phoneme/grapheme </a:t>
            </a:r>
          </a:p>
        </p:txBody>
      </p:sp>
      <p:sp>
        <p:nvSpPr>
          <p:cNvPr id="4" name="Slide Number Placeholder 3"/>
          <p:cNvSpPr>
            <a:spLocks noGrp="1"/>
          </p:cNvSpPr>
          <p:nvPr>
            <p:ph type="sldNum" sz="quarter" idx="10"/>
          </p:nvPr>
        </p:nvSpPr>
        <p:spPr/>
        <p:txBody>
          <a:bodyPr/>
          <a:lstStyle/>
          <a:p>
            <a:fld id="{529DB3E8-4E0D-3A45-B2D1-C595BE25A739}" type="slidenum">
              <a:rPr lang="en-US" smtClean="0"/>
              <a:t>9</a:t>
            </a:fld>
            <a:endParaRPr lang="en-US"/>
          </a:p>
        </p:txBody>
      </p:sp>
    </p:spTree>
    <p:extLst>
      <p:ext uri="{BB962C8B-B14F-4D97-AF65-F5344CB8AC3E}">
        <p14:creationId xmlns:p14="http://schemas.microsoft.com/office/powerpoint/2010/main" val="393049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phonics lessons we use Sound buttons so we can sound talk and blend to read</a:t>
            </a:r>
          </a:p>
        </p:txBody>
      </p:sp>
      <p:sp>
        <p:nvSpPr>
          <p:cNvPr id="4" name="Slide Number Placeholder 3"/>
          <p:cNvSpPr>
            <a:spLocks noGrp="1"/>
          </p:cNvSpPr>
          <p:nvPr>
            <p:ph type="sldNum" sz="quarter" idx="10"/>
          </p:nvPr>
        </p:nvSpPr>
        <p:spPr/>
        <p:txBody>
          <a:bodyPr/>
          <a:lstStyle/>
          <a:p>
            <a:fld id="{529DB3E8-4E0D-3A45-B2D1-C595BE25A739}" type="slidenum">
              <a:rPr lang="en-US" smtClean="0"/>
              <a:t>10</a:t>
            </a:fld>
            <a:endParaRPr lang="en-US"/>
          </a:p>
        </p:txBody>
      </p:sp>
    </p:spTree>
    <p:extLst>
      <p:ext uri="{BB962C8B-B14F-4D97-AF65-F5344CB8AC3E}">
        <p14:creationId xmlns:p14="http://schemas.microsoft.com/office/powerpoint/2010/main" val="372480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Early digraphs  mostly consonant digraphs </a:t>
            </a:r>
            <a:r>
              <a:rPr lang="mr-IN" baseline="0" dirty="0"/>
              <a:t>–</a:t>
            </a:r>
            <a:r>
              <a:rPr lang="en-US" baseline="0" dirty="0"/>
              <a:t> 2 letters 1 sound</a:t>
            </a:r>
            <a:endParaRPr lang="en-US" dirty="0"/>
          </a:p>
          <a:p>
            <a:endParaRPr lang="en-US" dirty="0"/>
          </a:p>
        </p:txBody>
      </p:sp>
      <p:sp>
        <p:nvSpPr>
          <p:cNvPr id="4" name="Slide Number Placeholder 3"/>
          <p:cNvSpPr>
            <a:spLocks noGrp="1"/>
          </p:cNvSpPr>
          <p:nvPr>
            <p:ph type="sldNum" sz="quarter" idx="5"/>
          </p:nvPr>
        </p:nvSpPr>
        <p:spPr/>
        <p:txBody>
          <a:bodyPr/>
          <a:lstStyle/>
          <a:p>
            <a:fld id="{003BE14B-EA73-4EA1-9335-4C4297077D39}" type="slidenum">
              <a:rPr lang="en-US" smtClean="0"/>
              <a:t>11</a:t>
            </a:fld>
            <a:endParaRPr lang="en-US"/>
          </a:p>
        </p:txBody>
      </p:sp>
    </p:spTree>
    <p:extLst>
      <p:ext uri="{BB962C8B-B14F-4D97-AF65-F5344CB8AC3E}">
        <p14:creationId xmlns:p14="http://schemas.microsoft.com/office/powerpoint/2010/main" val="2358026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Vowel digraphs taught</a:t>
            </a:r>
            <a:r>
              <a:rPr lang="en-US" baseline="0" dirty="0"/>
              <a:t> with a short caption to help children remember</a:t>
            </a:r>
          </a:p>
          <a:p>
            <a:r>
              <a:rPr lang="en-US" baseline="0" dirty="0"/>
              <a:t>Also trigraphs </a:t>
            </a:r>
            <a:r>
              <a:rPr lang="en-US" baseline="0" dirty="0" err="1"/>
              <a:t>igh</a:t>
            </a:r>
            <a:r>
              <a:rPr lang="en-US" baseline="0" dirty="0"/>
              <a:t>, air</a:t>
            </a:r>
            <a:endParaRPr lang="en-US" dirty="0"/>
          </a:p>
          <a:p>
            <a:endParaRPr lang="en-US" dirty="0"/>
          </a:p>
        </p:txBody>
      </p:sp>
      <p:sp>
        <p:nvSpPr>
          <p:cNvPr id="4" name="Slide Number Placeholder 3"/>
          <p:cNvSpPr>
            <a:spLocks noGrp="1"/>
          </p:cNvSpPr>
          <p:nvPr>
            <p:ph type="sldNum" sz="quarter" idx="5"/>
          </p:nvPr>
        </p:nvSpPr>
        <p:spPr/>
        <p:txBody>
          <a:bodyPr/>
          <a:lstStyle/>
          <a:p>
            <a:fld id="{003BE14B-EA73-4EA1-9335-4C4297077D39}" type="slidenum">
              <a:rPr lang="en-US" smtClean="0"/>
              <a:t>13</a:t>
            </a:fld>
            <a:endParaRPr lang="en-US"/>
          </a:p>
        </p:txBody>
      </p:sp>
    </p:spTree>
    <p:extLst>
      <p:ext uri="{BB962C8B-B14F-4D97-AF65-F5344CB8AC3E}">
        <p14:creationId xmlns:p14="http://schemas.microsoft.com/office/powerpoint/2010/main" val="2866952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Digraphs</a:t>
            </a:r>
            <a:r>
              <a:rPr lang="en-US" baseline="0" dirty="0"/>
              <a:t> have a dash to sound talk and blend</a:t>
            </a:r>
            <a:endParaRPr lang="en-US" dirty="0"/>
          </a:p>
        </p:txBody>
      </p:sp>
      <p:sp>
        <p:nvSpPr>
          <p:cNvPr id="4" name="Slide Number Placeholder 3"/>
          <p:cNvSpPr>
            <a:spLocks noGrp="1"/>
          </p:cNvSpPr>
          <p:nvPr>
            <p:ph type="sldNum" sz="quarter" idx="10"/>
          </p:nvPr>
        </p:nvSpPr>
        <p:spPr/>
        <p:txBody>
          <a:bodyPr/>
          <a:lstStyle/>
          <a:p>
            <a:fld id="{529DB3E8-4E0D-3A45-B2D1-C595BE25A739}" type="slidenum">
              <a:rPr lang="en-US" smtClean="0"/>
              <a:t>14</a:t>
            </a:fld>
            <a:endParaRPr lang="en-US"/>
          </a:p>
        </p:txBody>
      </p:sp>
    </p:spTree>
    <p:extLst>
      <p:ext uri="{BB962C8B-B14F-4D97-AF65-F5344CB8AC3E}">
        <p14:creationId xmlns:p14="http://schemas.microsoft.com/office/powerpoint/2010/main" val="4000536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being able to read and spell accurately, need to recognise that some words cannot use phonics for. </a:t>
            </a:r>
            <a:endParaRPr lang="en-US" dirty="0"/>
          </a:p>
        </p:txBody>
      </p:sp>
      <p:sp>
        <p:nvSpPr>
          <p:cNvPr id="4" name="Slide Number Placeholder 3"/>
          <p:cNvSpPr>
            <a:spLocks noGrp="1"/>
          </p:cNvSpPr>
          <p:nvPr>
            <p:ph type="sldNum" sz="quarter" idx="5"/>
          </p:nvPr>
        </p:nvSpPr>
        <p:spPr/>
        <p:txBody>
          <a:bodyPr/>
          <a:lstStyle/>
          <a:p>
            <a:fld id="{003BE14B-EA73-4EA1-9335-4C4297077D39}" type="slidenum">
              <a:rPr lang="en-US" smtClean="0"/>
              <a:t>16</a:t>
            </a:fld>
            <a:endParaRPr lang="en-US"/>
          </a:p>
        </p:txBody>
      </p:sp>
    </p:spTree>
    <p:extLst>
      <p:ext uri="{BB962C8B-B14F-4D97-AF65-F5344CB8AC3E}">
        <p14:creationId xmlns:p14="http://schemas.microsoft.com/office/powerpoint/2010/main" val="118214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being able to read and spell accurately, need to recognise that some words cannot use phonics for. </a:t>
            </a:r>
            <a:endParaRPr lang="en-US" dirty="0"/>
          </a:p>
        </p:txBody>
      </p:sp>
      <p:sp>
        <p:nvSpPr>
          <p:cNvPr id="4" name="Slide Number Placeholder 3"/>
          <p:cNvSpPr>
            <a:spLocks noGrp="1"/>
          </p:cNvSpPr>
          <p:nvPr>
            <p:ph type="sldNum" sz="quarter" idx="5"/>
          </p:nvPr>
        </p:nvSpPr>
        <p:spPr/>
        <p:txBody>
          <a:bodyPr/>
          <a:lstStyle/>
          <a:p>
            <a:fld id="{003BE14B-EA73-4EA1-9335-4C4297077D39}" type="slidenum">
              <a:rPr lang="en-US" smtClean="0"/>
              <a:t>17</a:t>
            </a:fld>
            <a:endParaRPr lang="en-US"/>
          </a:p>
        </p:txBody>
      </p:sp>
    </p:spTree>
    <p:extLst>
      <p:ext uri="{BB962C8B-B14F-4D97-AF65-F5344CB8AC3E}">
        <p14:creationId xmlns:p14="http://schemas.microsoft.com/office/powerpoint/2010/main" val="3470234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Words</a:t>
            </a:r>
            <a:r>
              <a:rPr lang="en-US" baseline="0" dirty="0"/>
              <a:t> that do not follow the rules and cannot be decoded </a:t>
            </a:r>
            <a:r>
              <a:rPr lang="mr-IN" baseline="0" dirty="0"/>
              <a:t>–</a:t>
            </a:r>
            <a:r>
              <a:rPr lang="en-US" baseline="0" dirty="0"/>
              <a:t> tricky words/  exception words </a:t>
            </a:r>
          </a:p>
          <a:p>
            <a:r>
              <a:rPr lang="en-US" baseline="0" dirty="0" err="1"/>
              <a:t>Chn</a:t>
            </a:r>
            <a:r>
              <a:rPr lang="en-US" baseline="0" dirty="0"/>
              <a:t> are taught what part of the word is tricky</a:t>
            </a:r>
            <a:endParaRPr lang="en-US" dirty="0"/>
          </a:p>
        </p:txBody>
      </p:sp>
      <p:sp>
        <p:nvSpPr>
          <p:cNvPr id="4" name="Slide Number Placeholder 3"/>
          <p:cNvSpPr>
            <a:spLocks noGrp="1"/>
          </p:cNvSpPr>
          <p:nvPr>
            <p:ph type="sldNum" sz="quarter" idx="10"/>
          </p:nvPr>
        </p:nvSpPr>
        <p:spPr/>
        <p:txBody>
          <a:bodyPr/>
          <a:lstStyle/>
          <a:p>
            <a:fld id="{529DB3E8-4E0D-3A45-B2D1-C595BE25A739}" type="slidenum">
              <a:rPr lang="en-US" smtClean="0"/>
              <a:t>18</a:t>
            </a:fld>
            <a:endParaRPr lang="en-US"/>
          </a:p>
        </p:txBody>
      </p:sp>
    </p:spTree>
    <p:extLst>
      <p:ext uri="{BB962C8B-B14F-4D97-AF65-F5344CB8AC3E}">
        <p14:creationId xmlns:p14="http://schemas.microsoft.com/office/powerpoint/2010/main" val="3505921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GB"/>
            </a:p>
          </p:txBody>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DC68E65-5ECC-4D19-A7EA-24F184A622C7}" type="datetimeFigureOut">
              <a:rPr lang="en-US" smtClean="0"/>
              <a:t>10/12/2025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Slide Number Placeholder 5"/>
          <p:cNvSpPr>
            <a:spLocks noGrp="1"/>
          </p:cNvSpPr>
          <p:nvPr>
            <p:ph type="sldNum" sz="quarter" idx="12"/>
          </p:nvPr>
        </p:nvSpPr>
        <p:spPr>
          <a:xfrm>
            <a:off x="10352540" y="295729"/>
            <a:ext cx="838199" cy="767687"/>
          </a:xfrm>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3993772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C68E65-5ECC-4D19-A7EA-24F184A622C7}"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78478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FDC68E65-5ECC-4D19-A7EA-24F184A622C7}"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724742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FDC68E65-5ECC-4D19-A7EA-24F184A622C7}"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334251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C68E65-5ECC-4D19-A7EA-24F184A622C7}"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170153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C68E65-5ECC-4D19-A7EA-24F184A622C7}"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264549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C68E65-5ECC-4D19-A7EA-24F184A622C7}" type="datetimeFigureOut">
              <a:rPr lang="en-US" smtClean="0"/>
              <a:t>10/12/2025</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143244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DC68E65-5ECC-4D19-A7EA-24F184A622C7}"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1731836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DC68E65-5ECC-4D19-A7EA-24F184A622C7}"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124600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C68E65-5ECC-4D19-A7EA-24F184A622C7}"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292916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C68E65-5ECC-4D19-A7EA-24F184A622C7}"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760937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C68E65-5ECC-4D19-A7EA-24F184A622C7}"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205208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C68E65-5ECC-4D19-A7EA-24F184A622C7}"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3682139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C68E65-5ECC-4D19-A7EA-24F184A622C7}"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1138476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68E65-5ECC-4D19-A7EA-24F184A622C7}"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230876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C68E65-5ECC-4D19-A7EA-24F184A622C7}"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1463916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C68E65-5ECC-4D19-A7EA-24F184A622C7}"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7F785FD-9489-49CB-AF66-58FA0E0C1AFF}" type="slidenum">
              <a:rPr lang="en-US" smtClean="0"/>
              <a:t>‹#›</a:t>
            </a:fld>
            <a:endParaRPr lang="en-US"/>
          </a:p>
        </p:txBody>
      </p:sp>
    </p:spTree>
    <p:extLst>
      <p:ext uri="{BB962C8B-B14F-4D97-AF65-F5344CB8AC3E}">
        <p14:creationId xmlns:p14="http://schemas.microsoft.com/office/powerpoint/2010/main" val="1920480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GB"/>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GB"/>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GB"/>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DC68E65-5ECC-4D19-A7EA-24F184A622C7}" type="datetimeFigureOut">
              <a:rPr lang="en-US" smtClean="0"/>
              <a:t>10/12/2025</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7F785FD-9489-49CB-AF66-58FA0E0C1AFF}" type="slidenum">
              <a:rPr lang="en-US" smtClean="0"/>
              <a:t>‹#›</a:t>
            </a:fld>
            <a:endParaRPr lang="en-US"/>
          </a:p>
        </p:txBody>
      </p:sp>
    </p:spTree>
    <p:extLst>
      <p:ext uri="{BB962C8B-B14F-4D97-AF65-F5344CB8AC3E}">
        <p14:creationId xmlns:p14="http://schemas.microsoft.com/office/powerpoint/2010/main" val="818400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ZtjFIvA_fs" TargetMode="External"/><Relationship Id="rId2" Type="http://schemas.openxmlformats.org/officeDocument/2006/relationships/hyperlink" Target="https://www.littlewandlelettersandsounds.org.uk/resources/for-parents/"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hyperlink" Target="https://www.youtube.com/watch?v=IL5YUCPyC5I&amp;t=5s"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littlewandlelettersandsounds.org.uk/resources/for-parents/#tabnametabBooksComingHom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littlewandlelettersandsounds.org.uk/resources/for-parent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watch?v=VCCjn0bdoV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T0rRocdBx2E"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littlewandlelettersandsounds.org.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mailto:sowen@stm.act-academytrust.org" TargetMode="External"/><Relationship Id="rId2" Type="http://schemas.openxmlformats.org/officeDocument/2006/relationships/hyperlink" Target="mailto:cdibden@stm.act-academytrust.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www.littlewandlelettersandsounds.org.uk/wp-content/uploads/2021/12/Programme-Overview_Reception-and-Year-1-1.pdf"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C8E45-C55D-49BE-AE28-9F60C5FBD27E}"/>
              </a:ext>
            </a:extLst>
          </p:cNvPr>
          <p:cNvSpPr>
            <a:spLocks noGrp="1"/>
          </p:cNvSpPr>
          <p:nvPr>
            <p:ph type="ctrTitle"/>
          </p:nvPr>
        </p:nvSpPr>
        <p:spPr/>
        <p:txBody>
          <a:bodyPr/>
          <a:lstStyle/>
          <a:p>
            <a:r>
              <a:rPr lang="en-GB" dirty="0"/>
              <a:t>Introduction to Phonics and Early Reading </a:t>
            </a:r>
            <a:br>
              <a:rPr lang="en-GB" dirty="0"/>
            </a:br>
            <a:r>
              <a:rPr lang="en-GB" sz="3200" dirty="0"/>
              <a:t>(@ St Michael’s Church School ) </a:t>
            </a:r>
            <a:br>
              <a:rPr lang="en-GB" sz="3200" dirty="0"/>
            </a:br>
            <a:endParaRPr lang="en-US" dirty="0"/>
          </a:p>
        </p:txBody>
      </p:sp>
      <p:sp>
        <p:nvSpPr>
          <p:cNvPr id="3" name="Subtitle 2">
            <a:extLst>
              <a:ext uri="{FF2B5EF4-FFF2-40B4-BE49-F238E27FC236}">
                <a16:creationId xmlns:a16="http://schemas.microsoft.com/office/drawing/2014/main" id="{83AC1247-038E-4F83-AADE-DC03B753D3C8}"/>
              </a:ext>
            </a:extLst>
          </p:cNvPr>
          <p:cNvSpPr>
            <a:spLocks noGrp="1"/>
          </p:cNvSpPr>
          <p:nvPr>
            <p:ph type="subTitle" idx="1"/>
          </p:nvPr>
        </p:nvSpPr>
        <p:spPr/>
        <p:txBody>
          <a:bodyPr>
            <a:normAutofit fontScale="77500" lnSpcReduction="20000"/>
          </a:bodyPr>
          <a:lstStyle/>
          <a:p>
            <a:r>
              <a:rPr lang="en-GB" dirty="0"/>
              <a:t>Tuesday 14</a:t>
            </a:r>
            <a:r>
              <a:rPr lang="en-GB" baseline="30000" dirty="0"/>
              <a:t>th</a:t>
            </a:r>
            <a:r>
              <a:rPr lang="en-GB" dirty="0"/>
              <a:t> October </a:t>
            </a:r>
          </a:p>
          <a:p>
            <a:endParaRPr lang="en-GB" dirty="0"/>
          </a:p>
          <a:p>
            <a:r>
              <a:rPr lang="en-GB" dirty="0"/>
              <a:t>Mrs Dibden &amp; Mr </a:t>
            </a:r>
            <a:r>
              <a:rPr lang="en-GB" dirty="0" err="1"/>
              <a:t>owen</a:t>
            </a:r>
            <a:r>
              <a:rPr lang="en-GB" dirty="0"/>
              <a:t> </a:t>
            </a:r>
            <a:endParaRPr lang="en-US" dirty="0"/>
          </a:p>
        </p:txBody>
      </p:sp>
    </p:spTree>
    <p:extLst>
      <p:ext uri="{BB962C8B-B14F-4D97-AF65-F5344CB8AC3E}">
        <p14:creationId xmlns:p14="http://schemas.microsoft.com/office/powerpoint/2010/main" val="2803419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598" y="2068496"/>
            <a:ext cx="6382766" cy="4789503"/>
          </a:xfrm>
          <a:prstGeom prst="rect">
            <a:avLst/>
          </a:prstGeom>
        </p:spPr>
      </p:pic>
    </p:spTree>
    <p:extLst>
      <p:ext uri="{BB962C8B-B14F-4D97-AF65-F5344CB8AC3E}">
        <p14:creationId xmlns:p14="http://schemas.microsoft.com/office/powerpoint/2010/main" val="136992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A629C-67D1-4A3A-BB97-FF6302CCEF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3F80E9-6D0D-44DC-A276-6F0723D65C92}"/>
              </a:ext>
            </a:extLst>
          </p:cNvPr>
          <p:cNvSpPr>
            <a:spLocks noGrp="1"/>
          </p:cNvSpPr>
          <p:nvPr>
            <p:ph idx="1"/>
          </p:nvPr>
        </p:nvSpPr>
        <p:spPr/>
        <p:txBody>
          <a:bodyPr/>
          <a:lstStyle/>
          <a:p>
            <a:endParaRPr lang="en-US"/>
          </a:p>
        </p:txBody>
      </p:sp>
      <p:pic>
        <p:nvPicPr>
          <p:cNvPr id="4" name="Picture 3" descr="0.jpg">
            <a:extLst>
              <a:ext uri="{FF2B5EF4-FFF2-40B4-BE49-F238E27FC236}">
                <a16:creationId xmlns:a16="http://schemas.microsoft.com/office/drawing/2014/main" id="{EDED5AEA-FFA2-4EA0-BC64-B2225F318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752" y="2112884"/>
            <a:ext cx="6323612" cy="4745115"/>
          </a:xfrm>
          <a:prstGeom prst="rect">
            <a:avLst/>
          </a:prstGeom>
        </p:spPr>
      </p:pic>
    </p:spTree>
    <p:extLst>
      <p:ext uri="{BB962C8B-B14F-4D97-AF65-F5344CB8AC3E}">
        <p14:creationId xmlns:p14="http://schemas.microsoft.com/office/powerpoint/2010/main" val="4209883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Phase 3</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8C9DD81-BEB4-444F-AA25-18438CAF5521}"/>
              </a:ext>
            </a:extLst>
          </p:cNvPr>
          <p:cNvPicPr>
            <a:picLocks noChangeAspect="1"/>
          </p:cNvPicPr>
          <p:nvPr/>
        </p:nvPicPr>
        <p:blipFill rotWithShape="1">
          <a:blip r:embed="rId2"/>
          <a:srcRect l="67806" t="16190" r="5561" b="16599"/>
          <a:stretch/>
        </p:blipFill>
        <p:spPr>
          <a:xfrm>
            <a:off x="3834881" y="550505"/>
            <a:ext cx="4366728" cy="6198745"/>
          </a:xfrm>
          <a:prstGeom prst="rect">
            <a:avLst/>
          </a:prstGeom>
        </p:spPr>
      </p:pic>
    </p:spTree>
    <p:extLst>
      <p:ext uri="{BB962C8B-B14F-4D97-AF65-F5344CB8AC3E}">
        <p14:creationId xmlns:p14="http://schemas.microsoft.com/office/powerpoint/2010/main" val="138688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7ED5B-DB79-459B-991B-7EB710723B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771A9B-C4B1-48E3-823E-9A4287B510FB}"/>
              </a:ext>
            </a:extLst>
          </p:cNvPr>
          <p:cNvSpPr>
            <a:spLocks noGrp="1"/>
          </p:cNvSpPr>
          <p:nvPr>
            <p:ph idx="1"/>
          </p:nvPr>
        </p:nvSpPr>
        <p:spPr/>
        <p:txBody>
          <a:bodyPr/>
          <a:lstStyle/>
          <a:p>
            <a:endParaRPr lang="en-US"/>
          </a:p>
        </p:txBody>
      </p:sp>
      <p:pic>
        <p:nvPicPr>
          <p:cNvPr id="4" name="Picture 3" descr="0.jpg">
            <a:extLst>
              <a:ext uri="{FF2B5EF4-FFF2-40B4-BE49-F238E27FC236}">
                <a16:creationId xmlns:a16="http://schemas.microsoft.com/office/drawing/2014/main" id="{1E2BCA51-6EFF-4FEC-AAD1-A872B304B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977" y="2086252"/>
            <a:ext cx="6276286" cy="4709603"/>
          </a:xfrm>
          <a:prstGeom prst="rect">
            <a:avLst/>
          </a:prstGeom>
        </p:spPr>
      </p:pic>
    </p:spTree>
    <p:extLst>
      <p:ext uri="{BB962C8B-B14F-4D97-AF65-F5344CB8AC3E}">
        <p14:creationId xmlns:p14="http://schemas.microsoft.com/office/powerpoint/2010/main" val="114649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750" y="1970582"/>
            <a:ext cx="6513251" cy="4887417"/>
          </a:xfrm>
          <a:prstGeom prst="rect">
            <a:avLst/>
          </a:prstGeom>
        </p:spPr>
      </p:pic>
      <p:sp>
        <p:nvSpPr>
          <p:cNvPr id="3" name="Title 1">
            <a:extLst>
              <a:ext uri="{FF2B5EF4-FFF2-40B4-BE49-F238E27FC236}">
                <a16:creationId xmlns:a16="http://schemas.microsoft.com/office/drawing/2014/main" id="{D2A617A2-8C2E-4C0A-B212-04B3C7B7B163}"/>
              </a:ext>
            </a:extLst>
          </p:cNvPr>
          <p:cNvSpPr>
            <a:spLocks noGrp="1"/>
          </p:cNvSpPr>
          <p:nvPr>
            <p:ph type="title"/>
          </p:nvPr>
        </p:nvSpPr>
        <p:spPr>
          <a:xfrm>
            <a:off x="1154954" y="973668"/>
            <a:ext cx="8761413" cy="706964"/>
          </a:xfrm>
        </p:spPr>
        <p:txBody>
          <a:bodyPr/>
          <a:lstStyle/>
          <a:p>
            <a:r>
              <a:rPr lang="en-GB" dirty="0"/>
              <a:t>Phase 2</a:t>
            </a:r>
            <a:endParaRPr lang="en-US" dirty="0"/>
          </a:p>
        </p:txBody>
      </p:sp>
    </p:spTree>
    <p:extLst>
      <p:ext uri="{BB962C8B-B14F-4D97-AF65-F5344CB8AC3E}">
        <p14:creationId xmlns:p14="http://schemas.microsoft.com/office/powerpoint/2010/main" val="2727932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Phase 4</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lstStyle/>
          <a:p>
            <a:r>
              <a:rPr lang="en-GB" altLang="en-US" dirty="0">
                <a:solidFill>
                  <a:srgbClr val="000000"/>
                </a:solidFill>
                <a:latin typeface="Sassoon Infant Std" panose="020B0503020103030203" pitchFamily="34" charset="0"/>
              </a:rPr>
              <a:t>In Phase 4, grapheme-phoneme correspondence is not taught. </a:t>
            </a:r>
          </a:p>
          <a:p>
            <a:r>
              <a:rPr lang="en-GB" altLang="en-US" dirty="0">
                <a:solidFill>
                  <a:srgbClr val="000000"/>
                </a:solidFill>
                <a:latin typeface="Sassoon Infant Std" panose="020B0503020103030203" pitchFamily="34" charset="0"/>
              </a:rPr>
              <a:t>Instead the children are taught to blend longer words which contain adjacent consonants.  </a:t>
            </a:r>
          </a:p>
          <a:p>
            <a:endParaRPr lang="en-GB" altLang="en-US" dirty="0">
              <a:solidFill>
                <a:srgbClr val="000000"/>
              </a:solidFill>
              <a:highlight>
                <a:srgbClr val="FF0000"/>
              </a:highlight>
              <a:latin typeface="Sassoon Infant Std" panose="020B0503020103030203" pitchFamily="34" charset="0"/>
            </a:endParaRPr>
          </a:p>
          <a:p>
            <a:pPr marL="0" indent="0" algn="ctr">
              <a:buNone/>
            </a:pPr>
            <a:r>
              <a:rPr lang="en-US" altLang="en-US" sz="2400" dirty="0">
                <a:solidFill>
                  <a:srgbClr val="000000"/>
                </a:solidFill>
                <a:latin typeface="Sassoon Infant Std" panose="020B0503020103030203" pitchFamily="34" charset="0"/>
              </a:rPr>
              <a:t>Went                 fact                          bring                munch</a:t>
            </a:r>
          </a:p>
          <a:p>
            <a:pPr marL="0" indent="0" algn="ctr">
              <a:buNone/>
            </a:pPr>
            <a:r>
              <a:rPr lang="en-US" altLang="en-US" sz="2400" dirty="0">
                <a:solidFill>
                  <a:srgbClr val="000000"/>
                </a:solidFill>
                <a:latin typeface="Sassoon Infant Std" panose="020B0503020103030203" pitchFamily="34" charset="0"/>
              </a:rPr>
              <a:t>stamp            sprint          forest                 shampoo</a:t>
            </a:r>
          </a:p>
          <a:p>
            <a:pPr marL="0" indent="0" algn="ctr">
              <a:buNone/>
            </a:pPr>
            <a:r>
              <a:rPr lang="en-US" altLang="en-US" sz="2400" dirty="0">
                <a:solidFill>
                  <a:srgbClr val="000000"/>
                </a:solidFill>
                <a:latin typeface="Sassoon Infant Std" panose="020B0503020103030203" pitchFamily="34" charset="0"/>
              </a:rPr>
              <a:t>smashed       melted      strongest      blossom</a:t>
            </a:r>
            <a:endParaRPr lang="en-GB" altLang="en-US" sz="2400" dirty="0">
              <a:solidFill>
                <a:srgbClr val="000000"/>
              </a:solidFill>
              <a:highlight>
                <a:srgbClr val="FF0000"/>
              </a:highlight>
              <a:latin typeface="Sassoon Infant Std" panose="020B0503020103030203" pitchFamily="34" charset="0"/>
            </a:endParaRPr>
          </a:p>
        </p:txBody>
      </p:sp>
    </p:spTree>
    <p:extLst>
      <p:ext uri="{BB962C8B-B14F-4D97-AF65-F5344CB8AC3E}">
        <p14:creationId xmlns:p14="http://schemas.microsoft.com/office/powerpoint/2010/main" val="388451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Tricky Words</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5E95CF5-176B-43CB-BA48-76D9E7038A59}"/>
              </a:ext>
            </a:extLst>
          </p:cNvPr>
          <p:cNvPicPr>
            <a:picLocks noChangeAspect="1"/>
          </p:cNvPicPr>
          <p:nvPr/>
        </p:nvPicPr>
        <p:blipFill rotWithShape="1">
          <a:blip r:embed="rId3"/>
          <a:srcRect l="5128" t="28435" r="54682" b="8571"/>
          <a:stretch>
            <a:fillRect/>
          </a:stretch>
        </p:blipFill>
        <p:spPr>
          <a:xfrm>
            <a:off x="3052334" y="1815271"/>
            <a:ext cx="5268706" cy="4645161"/>
          </a:xfrm>
          <a:prstGeom prst="rect">
            <a:avLst/>
          </a:prstGeom>
        </p:spPr>
      </p:pic>
    </p:spTree>
    <p:extLst>
      <p:ext uri="{BB962C8B-B14F-4D97-AF65-F5344CB8AC3E}">
        <p14:creationId xmlns:p14="http://schemas.microsoft.com/office/powerpoint/2010/main" val="372994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Tricky Words</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4ECA9F3-8C8F-47AF-8EFD-0F8CD71CBD98}"/>
              </a:ext>
            </a:extLst>
          </p:cNvPr>
          <p:cNvPicPr>
            <a:picLocks noChangeAspect="1"/>
          </p:cNvPicPr>
          <p:nvPr/>
        </p:nvPicPr>
        <p:blipFill rotWithShape="1">
          <a:blip r:embed="rId3"/>
          <a:srcRect l="36971" t="16000" r="36647" b="43653"/>
          <a:stretch>
            <a:fillRect/>
          </a:stretch>
        </p:blipFill>
        <p:spPr>
          <a:xfrm>
            <a:off x="3125769" y="1794509"/>
            <a:ext cx="5595321" cy="4813325"/>
          </a:xfrm>
          <a:prstGeom prst="rect">
            <a:avLst/>
          </a:prstGeom>
        </p:spPr>
      </p:pic>
    </p:spTree>
    <p:extLst>
      <p:ext uri="{BB962C8B-B14F-4D97-AF65-F5344CB8AC3E}">
        <p14:creationId xmlns:p14="http://schemas.microsoft.com/office/powerpoint/2010/main" val="931495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058" y="2117138"/>
            <a:ext cx="6317943" cy="4740861"/>
          </a:xfrm>
          <a:prstGeom prst="rect">
            <a:avLst/>
          </a:prstGeom>
        </p:spPr>
      </p:pic>
      <p:sp>
        <p:nvSpPr>
          <p:cNvPr id="5" name="Title 1">
            <a:extLst>
              <a:ext uri="{FF2B5EF4-FFF2-40B4-BE49-F238E27FC236}">
                <a16:creationId xmlns:a16="http://schemas.microsoft.com/office/drawing/2014/main" id="{D431C6B7-D3CB-4522-A203-C916308E0FB7}"/>
              </a:ext>
            </a:extLst>
          </p:cNvPr>
          <p:cNvSpPr>
            <a:spLocks noGrp="1"/>
          </p:cNvSpPr>
          <p:nvPr>
            <p:ph type="title"/>
          </p:nvPr>
        </p:nvSpPr>
        <p:spPr>
          <a:xfrm>
            <a:off x="1154954" y="973668"/>
            <a:ext cx="8761413" cy="706964"/>
          </a:xfrm>
        </p:spPr>
        <p:txBody>
          <a:bodyPr/>
          <a:lstStyle/>
          <a:p>
            <a:r>
              <a:rPr lang="en-GB" dirty="0"/>
              <a:t>Tricky Words</a:t>
            </a:r>
            <a:endParaRPr lang="en-US" dirty="0"/>
          </a:p>
        </p:txBody>
      </p:sp>
    </p:spTree>
    <p:extLst>
      <p:ext uri="{BB962C8B-B14F-4D97-AF65-F5344CB8AC3E}">
        <p14:creationId xmlns:p14="http://schemas.microsoft.com/office/powerpoint/2010/main" val="2017833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7BCC5-8F11-4836-A600-6A7BCABC60C6}"/>
              </a:ext>
            </a:extLst>
          </p:cNvPr>
          <p:cNvSpPr>
            <a:spLocks noGrp="1"/>
          </p:cNvSpPr>
          <p:nvPr>
            <p:ph type="title"/>
          </p:nvPr>
        </p:nvSpPr>
        <p:spPr/>
        <p:txBody>
          <a:bodyPr/>
          <a:lstStyle/>
          <a:p>
            <a:r>
              <a:rPr lang="en-GB" dirty="0"/>
              <a:t>Tricky words @ home </a:t>
            </a:r>
            <a:endParaRPr lang="en-US" dirty="0"/>
          </a:p>
        </p:txBody>
      </p:sp>
      <p:sp>
        <p:nvSpPr>
          <p:cNvPr id="3" name="Content Placeholder 2">
            <a:extLst>
              <a:ext uri="{FF2B5EF4-FFF2-40B4-BE49-F238E27FC236}">
                <a16:creationId xmlns:a16="http://schemas.microsoft.com/office/drawing/2014/main" id="{FFC35A6E-D6B7-4123-9D88-E16D39F5185F}"/>
              </a:ext>
            </a:extLst>
          </p:cNvPr>
          <p:cNvSpPr>
            <a:spLocks noGrp="1"/>
          </p:cNvSpPr>
          <p:nvPr>
            <p:ph idx="1"/>
          </p:nvPr>
        </p:nvSpPr>
        <p:spPr/>
        <p:txBody>
          <a:bodyPr>
            <a:normAutofit lnSpcReduction="10000"/>
          </a:bodyPr>
          <a:lstStyle/>
          <a:p>
            <a:r>
              <a:rPr lang="en-GB" dirty="0">
                <a:latin typeface="Sassoon Infant Std" panose="020B0503020103030203" pitchFamily="34" charset="0"/>
              </a:rPr>
              <a:t>An area to support your child with</a:t>
            </a:r>
          </a:p>
          <a:p>
            <a:endParaRPr lang="en-GB" dirty="0">
              <a:latin typeface="Sassoon Infant Std" panose="020B0503020103030203" pitchFamily="34" charset="0"/>
            </a:endParaRPr>
          </a:p>
          <a:p>
            <a:r>
              <a:rPr lang="en-GB" dirty="0">
                <a:latin typeface="Sassoon Infant Std" panose="020B0503020103030203" pitchFamily="34" charset="0"/>
              </a:rPr>
              <a:t>Relevant phase to your child’s year group will come home in their new ‘Home Phonics Folder’</a:t>
            </a:r>
          </a:p>
          <a:p>
            <a:endParaRPr lang="en-GB" dirty="0">
              <a:latin typeface="Sassoon Infant Std" panose="020B0503020103030203" pitchFamily="34" charset="0"/>
            </a:endParaRPr>
          </a:p>
          <a:p>
            <a:r>
              <a:rPr lang="en-GB" dirty="0">
                <a:latin typeface="Sassoon Infant Std" panose="020B0503020103030203" pitchFamily="34" charset="0"/>
              </a:rPr>
              <a:t>Keep them in folder or cut up and use as </a:t>
            </a:r>
            <a:br>
              <a:rPr lang="en-GB" dirty="0">
                <a:latin typeface="Sassoon Infant Std" panose="020B0503020103030203" pitchFamily="34" charset="0"/>
              </a:rPr>
            </a:br>
            <a:r>
              <a:rPr lang="en-GB" dirty="0">
                <a:latin typeface="Sassoon Infant Std" panose="020B0503020103030203" pitchFamily="34" charset="0"/>
              </a:rPr>
              <a:t>flashcards/as part of games around the house. </a:t>
            </a:r>
          </a:p>
          <a:p>
            <a:endParaRPr lang="en-GB" dirty="0">
              <a:latin typeface="Sassoon Infant Std" panose="020B0503020103030203" pitchFamily="34" charset="0"/>
            </a:endParaRPr>
          </a:p>
          <a:p>
            <a:r>
              <a:rPr lang="en-GB" dirty="0">
                <a:latin typeface="Sassoon Infant Std" panose="020B0503020103030203" pitchFamily="34" charset="0"/>
              </a:rPr>
              <a:t>If you would like another copy, </a:t>
            </a:r>
            <a:br>
              <a:rPr lang="en-GB" dirty="0">
                <a:latin typeface="Sassoon Infant Std" panose="020B0503020103030203" pitchFamily="34" charset="0"/>
              </a:rPr>
            </a:br>
            <a:r>
              <a:rPr lang="en-GB" dirty="0">
                <a:latin typeface="Sassoon Infant Std" panose="020B0503020103030203" pitchFamily="34" charset="0"/>
              </a:rPr>
              <a:t>please speak to class teacher or email us. </a:t>
            </a:r>
          </a:p>
          <a:p>
            <a:endParaRPr lang="en-GB" dirty="0"/>
          </a:p>
          <a:p>
            <a:endParaRPr lang="en-GB" dirty="0"/>
          </a:p>
          <a:p>
            <a:endParaRPr lang="en-GB" dirty="0"/>
          </a:p>
          <a:p>
            <a:pPr marL="0" indent="0">
              <a:buNone/>
            </a:pPr>
            <a:endParaRPr lang="en-GB" dirty="0"/>
          </a:p>
          <a:p>
            <a:pPr marL="0" indent="0">
              <a:buNone/>
            </a:pPr>
            <a:endParaRPr lang="en-US" dirty="0"/>
          </a:p>
        </p:txBody>
      </p:sp>
      <p:pic>
        <p:nvPicPr>
          <p:cNvPr id="4" name="Picture 3">
            <a:extLst>
              <a:ext uri="{FF2B5EF4-FFF2-40B4-BE49-F238E27FC236}">
                <a16:creationId xmlns:a16="http://schemas.microsoft.com/office/drawing/2014/main" id="{2DA43546-1A3A-4375-A9D0-B8984A074D8F}"/>
              </a:ext>
            </a:extLst>
          </p:cNvPr>
          <p:cNvPicPr>
            <a:picLocks noChangeAspect="1"/>
          </p:cNvPicPr>
          <p:nvPr/>
        </p:nvPicPr>
        <p:blipFill rotWithShape="1">
          <a:blip r:embed="rId2"/>
          <a:srcRect l="11824" t="22902" r="10970" b="15608"/>
          <a:stretch/>
        </p:blipFill>
        <p:spPr>
          <a:xfrm rot="1064052">
            <a:off x="7391406" y="615625"/>
            <a:ext cx="4754495" cy="2130014"/>
          </a:xfrm>
          <a:prstGeom prst="rect">
            <a:avLst/>
          </a:prstGeom>
        </p:spPr>
      </p:pic>
      <p:pic>
        <p:nvPicPr>
          <p:cNvPr id="5" name="Picture 4">
            <a:extLst>
              <a:ext uri="{FF2B5EF4-FFF2-40B4-BE49-F238E27FC236}">
                <a16:creationId xmlns:a16="http://schemas.microsoft.com/office/drawing/2014/main" id="{80B4F3DF-CADB-4DE3-AC2B-C8552023A95E}"/>
              </a:ext>
            </a:extLst>
          </p:cNvPr>
          <p:cNvPicPr>
            <a:picLocks noChangeAspect="1"/>
          </p:cNvPicPr>
          <p:nvPr/>
        </p:nvPicPr>
        <p:blipFill rotWithShape="1">
          <a:blip r:embed="rId3"/>
          <a:srcRect l="8734" t="31529" r="8411" b="19352"/>
          <a:stretch/>
        </p:blipFill>
        <p:spPr>
          <a:xfrm rot="21071457">
            <a:off x="6218108" y="4405060"/>
            <a:ext cx="6218438" cy="2073687"/>
          </a:xfrm>
          <a:prstGeom prst="rect">
            <a:avLst/>
          </a:prstGeom>
        </p:spPr>
      </p:pic>
    </p:spTree>
    <p:extLst>
      <p:ext uri="{BB962C8B-B14F-4D97-AF65-F5344CB8AC3E}">
        <p14:creationId xmlns:p14="http://schemas.microsoft.com/office/powerpoint/2010/main" val="201995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What is phonics</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normAutofit lnSpcReduction="10000"/>
          </a:bodyPr>
          <a:lstStyle/>
          <a:p>
            <a:r>
              <a:rPr lang="en-GB" dirty="0">
                <a:latin typeface="Sassoon Infant Std" panose="020B0503020103030203" pitchFamily="34" charset="0"/>
              </a:rPr>
              <a:t>Phonics is a way of teaching children how to read and write.</a:t>
            </a:r>
          </a:p>
          <a:p>
            <a:endParaRPr lang="en-GB" dirty="0">
              <a:latin typeface="Sassoon Infant Std" panose="020B0503020103030203" pitchFamily="34" charset="0"/>
            </a:endParaRPr>
          </a:p>
          <a:p>
            <a:r>
              <a:rPr lang="en-GB" dirty="0">
                <a:latin typeface="Sassoon Infant Std" panose="020B0503020103030203" pitchFamily="34" charset="0"/>
              </a:rPr>
              <a:t>It is making connections between the sounds of our spoken words and the letters that are used to write them down. </a:t>
            </a:r>
          </a:p>
          <a:p>
            <a:endParaRPr lang="en-GB" altLang="en-US" dirty="0">
              <a:solidFill>
                <a:schemeClr val="tx1"/>
              </a:solidFill>
              <a:latin typeface="Sassoon Infant Std" panose="020B0503020103030203" pitchFamily="34" charset="0"/>
            </a:endParaRPr>
          </a:p>
          <a:p>
            <a:pPr>
              <a:spcBef>
                <a:spcPts val="0"/>
              </a:spcBef>
              <a:defRPr/>
            </a:pPr>
            <a:r>
              <a:rPr lang="en-GB" altLang="en-US" dirty="0">
                <a:solidFill>
                  <a:schemeClr val="tx1"/>
                </a:solidFill>
                <a:latin typeface="Sassoon Infant Std" panose="020B0503020103030203" pitchFamily="34" charset="0"/>
              </a:rPr>
              <a:t>Children are also taught the correspondence between sounds and the way they are written (spelling)</a:t>
            </a:r>
          </a:p>
          <a:p>
            <a:pPr marL="0" indent="0">
              <a:spcBef>
                <a:spcPts val="0"/>
              </a:spcBef>
              <a:buNone/>
              <a:defRPr/>
            </a:pPr>
            <a:endParaRPr lang="en-GB" altLang="en-US" dirty="0">
              <a:solidFill>
                <a:schemeClr val="tx1"/>
              </a:solidFill>
              <a:latin typeface="Sassoon Infant Std" panose="020B0503020103030203" pitchFamily="34" charset="0"/>
            </a:endParaRPr>
          </a:p>
          <a:p>
            <a:pPr>
              <a:spcBef>
                <a:spcPts val="0"/>
              </a:spcBef>
              <a:defRPr/>
            </a:pPr>
            <a:r>
              <a:rPr lang="en-GB" altLang="en-US" dirty="0">
                <a:solidFill>
                  <a:schemeClr val="tx1"/>
                </a:solidFill>
                <a:latin typeface="Sassoon Infant Std" panose="020B0503020103030203" pitchFamily="34" charset="0"/>
              </a:rPr>
              <a:t>Phonics is currently the main way in which children in British primary schools are taught to read in their earliest years. Research shows it is the most effective way to learn reading and writing. </a:t>
            </a:r>
          </a:p>
          <a:p>
            <a:pPr>
              <a:spcBef>
                <a:spcPts val="0"/>
              </a:spcBef>
              <a:defRPr/>
            </a:pPr>
            <a:endParaRPr lang="en-GB" altLang="en-US" dirty="0">
              <a:solidFill>
                <a:schemeClr val="tx1"/>
              </a:solidFill>
              <a:latin typeface="Sassoon Infant Std" panose="020B0503020103030203" pitchFamily="34" charset="0"/>
            </a:endParaRPr>
          </a:p>
          <a:p>
            <a:pPr>
              <a:spcBef>
                <a:spcPts val="0"/>
              </a:spcBef>
              <a:defRPr/>
            </a:pPr>
            <a:endParaRPr lang="en-GB" altLang="en-US" dirty="0">
              <a:solidFill>
                <a:schemeClr val="tx1"/>
              </a:solidFill>
              <a:latin typeface="Sassoon Infant Std" panose="020B0503020103030203" pitchFamily="34" charset="0"/>
            </a:endParaRPr>
          </a:p>
          <a:p>
            <a:endParaRPr lang="en-US" dirty="0"/>
          </a:p>
        </p:txBody>
      </p:sp>
    </p:spTree>
    <p:extLst>
      <p:ext uri="{BB962C8B-B14F-4D97-AF65-F5344CB8AC3E}">
        <p14:creationId xmlns:p14="http://schemas.microsoft.com/office/powerpoint/2010/main" val="4133061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7BCC5-8F11-4836-A600-6A7BCABC60C6}"/>
              </a:ext>
            </a:extLst>
          </p:cNvPr>
          <p:cNvSpPr>
            <a:spLocks noGrp="1"/>
          </p:cNvSpPr>
          <p:nvPr>
            <p:ph type="title"/>
          </p:nvPr>
        </p:nvSpPr>
        <p:spPr/>
        <p:txBody>
          <a:bodyPr/>
          <a:lstStyle/>
          <a:p>
            <a:r>
              <a:rPr lang="en-GB" dirty="0"/>
              <a:t>Tricky words @ home </a:t>
            </a:r>
            <a:endParaRPr lang="en-US" dirty="0"/>
          </a:p>
        </p:txBody>
      </p:sp>
      <p:sp>
        <p:nvSpPr>
          <p:cNvPr id="3" name="Content Placeholder 2">
            <a:extLst>
              <a:ext uri="{FF2B5EF4-FFF2-40B4-BE49-F238E27FC236}">
                <a16:creationId xmlns:a16="http://schemas.microsoft.com/office/drawing/2014/main" id="{FFC35A6E-D6B7-4123-9D88-E16D39F5185F}"/>
              </a:ext>
            </a:extLst>
          </p:cNvPr>
          <p:cNvSpPr>
            <a:spLocks noGrp="1"/>
          </p:cNvSpPr>
          <p:nvPr>
            <p:ph idx="1"/>
          </p:nvPr>
        </p:nvSpPr>
        <p:spPr/>
        <p:txBody>
          <a:bodyPr>
            <a:normAutofit/>
          </a:bodyPr>
          <a:lstStyle/>
          <a:p>
            <a:r>
              <a:rPr lang="en-GB" dirty="0">
                <a:latin typeface="Sassoon Infant Std" panose="020B0503020103030203" pitchFamily="34" charset="0"/>
              </a:rPr>
              <a:t>Help learn them through GAMES!!!!</a:t>
            </a:r>
          </a:p>
          <a:p>
            <a:endParaRPr lang="en-GB" dirty="0"/>
          </a:p>
          <a:p>
            <a:endParaRPr lang="en-GB" dirty="0"/>
          </a:p>
          <a:p>
            <a:endParaRPr lang="en-GB" dirty="0"/>
          </a:p>
          <a:p>
            <a:pPr marL="0" indent="0">
              <a:buNone/>
            </a:pPr>
            <a:endParaRPr lang="en-GB" dirty="0"/>
          </a:p>
          <a:p>
            <a:pPr marL="0" indent="0">
              <a:buNone/>
            </a:pPr>
            <a:endParaRPr lang="en-US" dirty="0"/>
          </a:p>
        </p:txBody>
      </p:sp>
      <p:pic>
        <p:nvPicPr>
          <p:cNvPr id="4" name="Picture 3">
            <a:extLst>
              <a:ext uri="{FF2B5EF4-FFF2-40B4-BE49-F238E27FC236}">
                <a16:creationId xmlns:a16="http://schemas.microsoft.com/office/drawing/2014/main" id="{2DA43546-1A3A-4375-A9D0-B8984A074D8F}"/>
              </a:ext>
            </a:extLst>
          </p:cNvPr>
          <p:cNvPicPr>
            <a:picLocks noChangeAspect="1"/>
          </p:cNvPicPr>
          <p:nvPr/>
        </p:nvPicPr>
        <p:blipFill rotWithShape="1">
          <a:blip r:embed="rId2"/>
          <a:srcRect l="11824" t="22902" r="10970" b="15608"/>
          <a:stretch/>
        </p:blipFill>
        <p:spPr>
          <a:xfrm rot="1064052">
            <a:off x="7391406" y="615625"/>
            <a:ext cx="4754495" cy="2130014"/>
          </a:xfrm>
          <a:prstGeom prst="rect">
            <a:avLst/>
          </a:prstGeom>
        </p:spPr>
      </p:pic>
      <p:pic>
        <p:nvPicPr>
          <p:cNvPr id="5" name="Picture 4">
            <a:extLst>
              <a:ext uri="{FF2B5EF4-FFF2-40B4-BE49-F238E27FC236}">
                <a16:creationId xmlns:a16="http://schemas.microsoft.com/office/drawing/2014/main" id="{80B4F3DF-CADB-4DE3-AC2B-C8552023A95E}"/>
              </a:ext>
            </a:extLst>
          </p:cNvPr>
          <p:cNvPicPr>
            <a:picLocks noChangeAspect="1"/>
          </p:cNvPicPr>
          <p:nvPr/>
        </p:nvPicPr>
        <p:blipFill rotWithShape="1">
          <a:blip r:embed="rId3"/>
          <a:srcRect l="8734" t="31529" r="8411" b="19352"/>
          <a:stretch/>
        </p:blipFill>
        <p:spPr>
          <a:xfrm rot="21071457">
            <a:off x="6218108" y="4405060"/>
            <a:ext cx="6218438" cy="2073687"/>
          </a:xfrm>
          <a:prstGeom prst="rect">
            <a:avLst/>
          </a:prstGeom>
        </p:spPr>
      </p:pic>
      <p:pic>
        <p:nvPicPr>
          <p:cNvPr id="6" name="Picture 5">
            <a:extLst>
              <a:ext uri="{FF2B5EF4-FFF2-40B4-BE49-F238E27FC236}">
                <a16:creationId xmlns:a16="http://schemas.microsoft.com/office/drawing/2014/main" id="{F11A291B-D1B6-4871-AB5D-3B4AB3BCF6F5}"/>
              </a:ext>
            </a:extLst>
          </p:cNvPr>
          <p:cNvPicPr>
            <a:picLocks noChangeAspect="1"/>
          </p:cNvPicPr>
          <p:nvPr/>
        </p:nvPicPr>
        <p:blipFill rotWithShape="1">
          <a:blip r:embed="rId4"/>
          <a:srcRect l="26117" t="14197" r="24029" b="6666"/>
          <a:stretch/>
        </p:blipFill>
        <p:spPr>
          <a:xfrm>
            <a:off x="5012031" y="1602889"/>
            <a:ext cx="4469784" cy="3991087"/>
          </a:xfrm>
          <a:prstGeom prst="rect">
            <a:avLst/>
          </a:prstGeom>
        </p:spPr>
      </p:pic>
    </p:spTree>
    <p:extLst>
      <p:ext uri="{BB962C8B-B14F-4D97-AF65-F5344CB8AC3E}">
        <p14:creationId xmlns:p14="http://schemas.microsoft.com/office/powerpoint/2010/main" val="992500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Pronunciation </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a:xfrm>
            <a:off x="7815309" y="2781425"/>
            <a:ext cx="4376691" cy="2414426"/>
          </a:xfrm>
        </p:spPr>
        <p:txBody>
          <a:bodyPr/>
          <a:lstStyle/>
          <a:p>
            <a:r>
              <a:rPr lang="en-US" dirty="0">
                <a:latin typeface="Sassoon Infant Std" panose="020B0503020103030203" pitchFamily="34" charset="0"/>
                <a:hlinkClick r:id="rId2"/>
              </a:rPr>
              <a:t>https://www.littlewandlelettersandsounds.org.uk/resources/for-parents/</a:t>
            </a:r>
            <a:endParaRPr lang="en-US" dirty="0">
              <a:latin typeface="Sassoon Infant Std" panose="020B0503020103030203" pitchFamily="34" charset="0"/>
            </a:endParaRPr>
          </a:p>
          <a:p>
            <a:endParaRPr lang="en-GB" dirty="0">
              <a:latin typeface="Sassoon Infant Std" panose="020B0503020103030203" pitchFamily="34" charset="0"/>
            </a:endParaRPr>
          </a:p>
          <a:p>
            <a:pPr marL="0" indent="0">
              <a:buNone/>
            </a:pPr>
            <a:r>
              <a:rPr lang="en-US" sz="1200" dirty="0">
                <a:latin typeface="Sassoon Infant Std" panose="020B0503020103030203" pitchFamily="34" charset="0"/>
                <a:hlinkClick r:id="rId3"/>
              </a:rPr>
              <a:t>https://www.youtube.com/watch?v=-ZtjFIvA_fs</a:t>
            </a:r>
            <a:endParaRPr lang="en-US" sz="1200" dirty="0">
              <a:latin typeface="Sassoon Infant Std" panose="020B0503020103030203" pitchFamily="34" charset="0"/>
            </a:endParaRPr>
          </a:p>
          <a:p>
            <a:pPr marL="0" indent="0">
              <a:buNone/>
            </a:pPr>
            <a:endParaRPr lang="en-GB" dirty="0"/>
          </a:p>
          <a:p>
            <a:pPr marL="0" indent="0">
              <a:buNone/>
            </a:pPr>
            <a:endParaRPr lang="en-US" dirty="0"/>
          </a:p>
        </p:txBody>
      </p:sp>
      <p:pic>
        <p:nvPicPr>
          <p:cNvPr id="5" name="Picture 4">
            <a:extLst>
              <a:ext uri="{FF2B5EF4-FFF2-40B4-BE49-F238E27FC236}">
                <a16:creationId xmlns:a16="http://schemas.microsoft.com/office/drawing/2014/main" id="{A6A3A223-3131-451E-8144-32249C917398}"/>
              </a:ext>
            </a:extLst>
          </p:cNvPr>
          <p:cNvPicPr>
            <a:picLocks noChangeAspect="1"/>
          </p:cNvPicPr>
          <p:nvPr/>
        </p:nvPicPr>
        <p:blipFill rotWithShape="1">
          <a:blip r:embed="rId4"/>
          <a:srcRect r="23253" b="5242"/>
          <a:stretch/>
        </p:blipFill>
        <p:spPr>
          <a:xfrm>
            <a:off x="568776" y="1680632"/>
            <a:ext cx="7128904" cy="4951003"/>
          </a:xfrm>
          <a:prstGeom prst="rect">
            <a:avLst/>
          </a:prstGeom>
        </p:spPr>
      </p:pic>
      <p:pic>
        <p:nvPicPr>
          <p:cNvPr id="4" name="Picture 3">
            <a:hlinkClick r:id="rId3"/>
            <a:extLst>
              <a:ext uri="{FF2B5EF4-FFF2-40B4-BE49-F238E27FC236}">
                <a16:creationId xmlns:a16="http://schemas.microsoft.com/office/drawing/2014/main" id="{730F4D3B-70E7-4D07-8530-947E9D15534A}"/>
              </a:ext>
            </a:extLst>
          </p:cNvPr>
          <p:cNvPicPr>
            <a:picLocks noChangeAspect="1"/>
          </p:cNvPicPr>
          <p:nvPr/>
        </p:nvPicPr>
        <p:blipFill rotWithShape="1">
          <a:blip r:embed="rId5"/>
          <a:srcRect l="5912" t="16785" r="30824" b="24549"/>
          <a:stretch/>
        </p:blipFill>
        <p:spPr>
          <a:xfrm>
            <a:off x="8350952" y="4281543"/>
            <a:ext cx="3505662" cy="1828616"/>
          </a:xfrm>
          <a:prstGeom prst="rect">
            <a:avLst/>
          </a:prstGeom>
        </p:spPr>
      </p:pic>
    </p:spTree>
    <p:extLst>
      <p:ext uri="{BB962C8B-B14F-4D97-AF65-F5344CB8AC3E}">
        <p14:creationId xmlns:p14="http://schemas.microsoft.com/office/powerpoint/2010/main" val="553603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F643-C718-4744-9517-5D18F30F8888}"/>
              </a:ext>
            </a:extLst>
          </p:cNvPr>
          <p:cNvSpPr>
            <a:spLocks noGrp="1"/>
          </p:cNvSpPr>
          <p:nvPr>
            <p:ph type="title"/>
          </p:nvPr>
        </p:nvSpPr>
        <p:spPr/>
        <p:txBody>
          <a:bodyPr/>
          <a:lstStyle/>
          <a:p>
            <a:r>
              <a:rPr lang="en-GB" dirty="0"/>
              <a:t>Blending </a:t>
            </a:r>
            <a:endParaRPr lang="en-US" dirty="0"/>
          </a:p>
        </p:txBody>
      </p:sp>
      <p:sp>
        <p:nvSpPr>
          <p:cNvPr id="3" name="Content Placeholder 2">
            <a:extLst>
              <a:ext uri="{FF2B5EF4-FFF2-40B4-BE49-F238E27FC236}">
                <a16:creationId xmlns:a16="http://schemas.microsoft.com/office/drawing/2014/main" id="{7B36D5E8-579F-44A7-8B62-5B366E62C232}"/>
              </a:ext>
            </a:extLst>
          </p:cNvPr>
          <p:cNvSpPr>
            <a:spLocks noGrp="1"/>
          </p:cNvSpPr>
          <p:nvPr>
            <p:ph idx="1"/>
          </p:nvPr>
        </p:nvSpPr>
        <p:spPr/>
        <p:txBody>
          <a:bodyPr/>
          <a:lstStyle/>
          <a:p>
            <a:r>
              <a:rPr lang="en-US" dirty="0">
                <a:latin typeface="Sassoon Infant Std" panose="020B0503020103030203" pitchFamily="34" charset="0"/>
                <a:hlinkClick r:id="rId2"/>
              </a:rPr>
              <a:t>https://www.youtube.com/watch?v=IL5YUCPyC5I&amp;t=5s</a:t>
            </a:r>
            <a:endParaRPr lang="en-US" dirty="0">
              <a:latin typeface="Sassoon Infant Std" panose="020B0503020103030203" pitchFamily="34" charset="0"/>
            </a:endParaRPr>
          </a:p>
          <a:p>
            <a:endParaRPr lang="en-GB" dirty="0">
              <a:latin typeface="Sassoon Infant Std" panose="020B0503020103030203" pitchFamily="34" charset="0"/>
            </a:endParaRPr>
          </a:p>
          <a:p>
            <a:r>
              <a:rPr lang="en-US" dirty="0">
                <a:latin typeface="Sassoon Infant Std" panose="020B0503020103030203" pitchFamily="34" charset="0"/>
                <a:hlinkClick r:id="rId3"/>
              </a:rPr>
              <a:t>https://www.littlewandlelettersandsounds.</a:t>
            </a:r>
            <a:br>
              <a:rPr lang="en-US" dirty="0">
                <a:latin typeface="Sassoon Infant Std" panose="020B0503020103030203" pitchFamily="34" charset="0"/>
                <a:hlinkClick r:id="rId3"/>
              </a:rPr>
            </a:br>
            <a:r>
              <a:rPr lang="en-US" dirty="0">
                <a:latin typeface="Sassoon Infant Std" panose="020B0503020103030203" pitchFamily="34" charset="0"/>
                <a:hlinkClick r:id="rId3"/>
              </a:rPr>
              <a:t>org.uk/resources/for-parents/</a:t>
            </a:r>
            <a:endParaRPr lang="en-US" dirty="0">
              <a:latin typeface="Sassoon Infant Std" panose="020B0503020103030203" pitchFamily="34" charset="0"/>
            </a:endParaRPr>
          </a:p>
          <a:p>
            <a:endParaRPr lang="en-GB" dirty="0"/>
          </a:p>
          <a:p>
            <a:endParaRPr lang="en-US" dirty="0"/>
          </a:p>
          <a:p>
            <a:endParaRPr lang="en-US" dirty="0"/>
          </a:p>
        </p:txBody>
      </p:sp>
      <p:pic>
        <p:nvPicPr>
          <p:cNvPr id="4" name="Picture 3">
            <a:extLst>
              <a:ext uri="{FF2B5EF4-FFF2-40B4-BE49-F238E27FC236}">
                <a16:creationId xmlns:a16="http://schemas.microsoft.com/office/drawing/2014/main" id="{7F854583-A446-4CC9-A141-29D46BBBCE54}"/>
              </a:ext>
            </a:extLst>
          </p:cNvPr>
          <p:cNvPicPr>
            <a:picLocks noChangeAspect="1"/>
          </p:cNvPicPr>
          <p:nvPr/>
        </p:nvPicPr>
        <p:blipFill rotWithShape="1">
          <a:blip r:embed="rId4"/>
          <a:srcRect l="9473" t="12222" r="10146" b="12222"/>
          <a:stretch/>
        </p:blipFill>
        <p:spPr>
          <a:xfrm>
            <a:off x="5723090" y="3429000"/>
            <a:ext cx="5787384" cy="3059962"/>
          </a:xfrm>
          <a:prstGeom prst="rect">
            <a:avLst/>
          </a:prstGeom>
        </p:spPr>
      </p:pic>
      <p:pic>
        <p:nvPicPr>
          <p:cNvPr id="5" name="Picture 4">
            <a:extLst>
              <a:ext uri="{FF2B5EF4-FFF2-40B4-BE49-F238E27FC236}">
                <a16:creationId xmlns:a16="http://schemas.microsoft.com/office/drawing/2014/main" id="{1EF8315A-946F-4932-A54F-4FE5F993B428}"/>
              </a:ext>
            </a:extLst>
          </p:cNvPr>
          <p:cNvPicPr>
            <a:picLocks noChangeAspect="1"/>
          </p:cNvPicPr>
          <p:nvPr/>
        </p:nvPicPr>
        <p:blipFill rotWithShape="1">
          <a:blip r:embed="rId5"/>
          <a:srcRect l="6429" t="16871" r="34337" b="25034"/>
          <a:stretch/>
        </p:blipFill>
        <p:spPr>
          <a:xfrm>
            <a:off x="2367539" y="4602115"/>
            <a:ext cx="3778898" cy="2084741"/>
          </a:xfrm>
          <a:prstGeom prst="rect">
            <a:avLst/>
          </a:prstGeom>
        </p:spPr>
      </p:pic>
    </p:spTree>
    <p:extLst>
      <p:ext uri="{BB962C8B-B14F-4D97-AF65-F5344CB8AC3E}">
        <p14:creationId xmlns:p14="http://schemas.microsoft.com/office/powerpoint/2010/main" val="3334142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61E39-7FD4-41F9-A41C-42C93A2DB65F}"/>
              </a:ext>
            </a:extLst>
          </p:cNvPr>
          <p:cNvSpPr>
            <a:spLocks noGrp="1"/>
          </p:cNvSpPr>
          <p:nvPr>
            <p:ph type="title"/>
          </p:nvPr>
        </p:nvSpPr>
        <p:spPr/>
        <p:txBody>
          <a:bodyPr/>
          <a:lstStyle/>
          <a:p>
            <a:r>
              <a:rPr lang="en-GB" dirty="0"/>
              <a:t>Phonics into Reading </a:t>
            </a:r>
            <a:endParaRPr lang="en-US" dirty="0"/>
          </a:p>
        </p:txBody>
      </p:sp>
      <p:sp>
        <p:nvSpPr>
          <p:cNvPr id="3" name="Content Placeholder 2">
            <a:extLst>
              <a:ext uri="{FF2B5EF4-FFF2-40B4-BE49-F238E27FC236}">
                <a16:creationId xmlns:a16="http://schemas.microsoft.com/office/drawing/2014/main" id="{12FCE9FC-8B93-4E10-9DA3-6E500E66D386}"/>
              </a:ext>
            </a:extLst>
          </p:cNvPr>
          <p:cNvSpPr>
            <a:spLocks noGrp="1"/>
          </p:cNvSpPr>
          <p:nvPr>
            <p:ph idx="1"/>
          </p:nvPr>
        </p:nvSpPr>
        <p:spPr/>
        <p:txBody>
          <a:bodyPr>
            <a:normAutofit fontScale="92500" lnSpcReduction="20000"/>
          </a:bodyPr>
          <a:lstStyle/>
          <a:p>
            <a:r>
              <a:rPr lang="en-GB" altLang="en-US" sz="2400" dirty="0">
                <a:solidFill>
                  <a:srgbClr val="000000"/>
                </a:solidFill>
                <a:latin typeface="Blackadder ITC - 72"/>
              </a:rPr>
              <a:t>Being a reader is more than just decoding the words...</a:t>
            </a:r>
          </a:p>
          <a:p>
            <a:pPr marL="0" indent="0">
              <a:buNone/>
            </a:pPr>
            <a:r>
              <a:rPr lang="en-GB" altLang="en-US" sz="2400" dirty="0">
                <a:solidFill>
                  <a:srgbClr val="000000"/>
                </a:solidFill>
                <a:latin typeface="Blackadder ITC - 72"/>
              </a:rPr>
              <a:t>…but decoding is the very start!! </a:t>
            </a:r>
          </a:p>
          <a:p>
            <a:endParaRPr lang="en-GB" altLang="en-US" sz="2400" dirty="0">
              <a:solidFill>
                <a:srgbClr val="000000"/>
              </a:solidFill>
              <a:latin typeface="Blackadder ITC - 72"/>
            </a:endParaRPr>
          </a:p>
          <a:p>
            <a:r>
              <a:rPr lang="en-GB" altLang="en-US" sz="2200" dirty="0">
                <a:solidFill>
                  <a:srgbClr val="000000"/>
                </a:solidFill>
                <a:latin typeface="Sassoon Infant Std" panose="020B0503020103030203" pitchFamily="34" charset="0"/>
              </a:rPr>
              <a:t>Learning to read should be a positive experience and enjoyable. </a:t>
            </a:r>
          </a:p>
          <a:p>
            <a:r>
              <a:rPr lang="en-GB" altLang="en-US" sz="2200" dirty="0">
                <a:solidFill>
                  <a:srgbClr val="000000"/>
                </a:solidFill>
                <a:latin typeface="Sassoon Infant Std" panose="020B0503020103030203" pitchFamily="34" charset="0"/>
              </a:rPr>
              <a:t>We want children to love reading and to read for pleasure. </a:t>
            </a:r>
          </a:p>
          <a:p>
            <a:r>
              <a:rPr lang="en-GB" altLang="en-US" sz="2200" dirty="0">
                <a:solidFill>
                  <a:srgbClr val="000000"/>
                </a:solidFill>
                <a:latin typeface="Sassoon Infant Std" panose="020B0503020103030203" pitchFamily="34" charset="0"/>
              </a:rPr>
              <a:t>We want to encourage life long readers. </a:t>
            </a:r>
          </a:p>
          <a:p>
            <a:endParaRPr lang="en-GB" altLang="en-US" sz="2200" dirty="0">
              <a:solidFill>
                <a:srgbClr val="000000"/>
              </a:solidFill>
              <a:latin typeface="Sassoon Infant Std" panose="020B0503020103030203" pitchFamily="34" charset="0"/>
            </a:endParaRPr>
          </a:p>
          <a:p>
            <a:r>
              <a:rPr lang="en-GB" altLang="en-US" sz="2200" dirty="0">
                <a:solidFill>
                  <a:srgbClr val="000000"/>
                </a:solidFill>
                <a:latin typeface="Sassoon Infant Std" panose="020B0503020103030203" pitchFamily="34" charset="0"/>
              </a:rPr>
              <a:t>Ultimately, reading underpins children’s access to the curriculum </a:t>
            </a:r>
            <a:br>
              <a:rPr lang="en-GB" altLang="en-US" sz="2200" dirty="0">
                <a:solidFill>
                  <a:srgbClr val="000000"/>
                </a:solidFill>
                <a:latin typeface="Sassoon Infant Std" panose="020B0503020103030203" pitchFamily="34" charset="0"/>
              </a:rPr>
            </a:br>
            <a:r>
              <a:rPr lang="en-GB" altLang="en-US" sz="2200" dirty="0">
                <a:solidFill>
                  <a:srgbClr val="000000"/>
                </a:solidFill>
                <a:latin typeface="Sassoon Infant Std" panose="020B0503020103030203" pitchFamily="34" charset="0"/>
              </a:rPr>
              <a:t>and impacts on outcomes in life!</a:t>
            </a:r>
          </a:p>
          <a:p>
            <a:endParaRPr lang="en-GB" dirty="0"/>
          </a:p>
          <a:p>
            <a:endParaRPr lang="en-US" dirty="0"/>
          </a:p>
        </p:txBody>
      </p:sp>
      <p:pic>
        <p:nvPicPr>
          <p:cNvPr id="4" name="Picture 3" descr="download.jpg">
            <a:extLst>
              <a:ext uri="{FF2B5EF4-FFF2-40B4-BE49-F238E27FC236}">
                <a16:creationId xmlns:a16="http://schemas.microsoft.com/office/drawing/2014/main" id="{6E916A27-DC49-406C-B879-60AEECED3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333" y="3795595"/>
            <a:ext cx="2908300" cy="2794000"/>
          </a:xfrm>
          <a:prstGeom prst="rect">
            <a:avLst/>
          </a:prstGeom>
        </p:spPr>
      </p:pic>
      <p:pic>
        <p:nvPicPr>
          <p:cNvPr id="4098" name="Picture 2" descr="Reading | St. Bede's Catholic Primary School">
            <a:extLst>
              <a:ext uri="{FF2B5EF4-FFF2-40B4-BE49-F238E27FC236}">
                <a16:creationId xmlns:a16="http://schemas.microsoft.com/office/drawing/2014/main" id="{6F803C1A-1FDB-463F-AC62-72CA94C53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285" y="739083"/>
            <a:ext cx="4130350" cy="232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931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E630-837D-4B73-A13F-38AEEB17CD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BDFB93-B6E5-4F5F-9943-71C0539156D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EDA29F1-5CDE-4D94-ACDC-53EC638EDE0E}"/>
              </a:ext>
            </a:extLst>
          </p:cNvPr>
          <p:cNvPicPr>
            <a:picLocks noChangeAspect="1"/>
          </p:cNvPicPr>
          <p:nvPr/>
        </p:nvPicPr>
        <p:blipFill rotWithShape="1">
          <a:blip r:embed="rId2"/>
          <a:srcRect l="40614" t="35753" r="9410" b="27664"/>
          <a:stretch/>
        </p:blipFill>
        <p:spPr>
          <a:xfrm>
            <a:off x="1045029" y="2397968"/>
            <a:ext cx="10291665" cy="4237654"/>
          </a:xfrm>
          <a:prstGeom prst="rect">
            <a:avLst/>
          </a:prstGeom>
        </p:spPr>
      </p:pic>
    </p:spTree>
    <p:extLst>
      <p:ext uri="{BB962C8B-B14F-4D97-AF65-F5344CB8AC3E}">
        <p14:creationId xmlns:p14="http://schemas.microsoft.com/office/powerpoint/2010/main" val="1659959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Reading Practice</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a:xfrm>
            <a:off x="1154954" y="2603500"/>
            <a:ext cx="8825659" cy="3862614"/>
          </a:xfrm>
        </p:spPr>
        <p:txBody>
          <a:bodyPr>
            <a:normAutofit lnSpcReduction="10000"/>
          </a:bodyPr>
          <a:lstStyle/>
          <a:p>
            <a:r>
              <a:rPr lang="en-GB" sz="1900" dirty="0">
                <a:solidFill>
                  <a:schemeClr val="tx1"/>
                </a:solidFill>
                <a:latin typeface="Sassoon Infant Std" panose="020B0503020103030203" pitchFamily="34" charset="0"/>
              </a:rPr>
              <a:t>3 times per week</a:t>
            </a:r>
          </a:p>
          <a:p>
            <a:r>
              <a:rPr lang="en-US" sz="1900" dirty="0">
                <a:solidFill>
                  <a:schemeClr val="tx1"/>
                </a:solidFill>
                <a:latin typeface="Sassoon Infant Std" panose="020B0503020103030203" pitchFamily="34" charset="0"/>
              </a:rPr>
              <a:t>Taught by trained teacher or teaching assistant</a:t>
            </a:r>
          </a:p>
          <a:p>
            <a:r>
              <a:rPr lang="en-GB" sz="1900" dirty="0">
                <a:solidFill>
                  <a:schemeClr val="tx1"/>
                </a:solidFill>
                <a:latin typeface="Sassoon Infant Std" panose="020B0503020103030203" pitchFamily="34" charset="0"/>
              </a:rPr>
              <a:t>S</a:t>
            </a:r>
            <a:r>
              <a:rPr lang="en-US" sz="1900" dirty="0">
                <a:solidFill>
                  <a:schemeClr val="tx1"/>
                </a:solidFill>
                <a:latin typeface="Sassoon Infant Std" panose="020B0503020103030203" pitchFamily="34" charset="0"/>
              </a:rPr>
              <a:t>mall groups </a:t>
            </a:r>
          </a:p>
          <a:p>
            <a:endParaRPr lang="en-GB" sz="1900" dirty="0">
              <a:solidFill>
                <a:schemeClr val="tx1"/>
              </a:solidFill>
              <a:latin typeface="Sassoon Infant Std" panose="020B0503020103030203" pitchFamily="34" charset="0"/>
            </a:endParaRPr>
          </a:p>
          <a:p>
            <a:r>
              <a:rPr lang="en-US" sz="1900" dirty="0">
                <a:solidFill>
                  <a:schemeClr val="tx1"/>
                </a:solidFill>
                <a:latin typeface="Sassoon Infant Std" panose="020B0503020103030203" pitchFamily="34" charset="0"/>
              </a:rPr>
              <a:t>Books matched to children’s secure phonic knowledge and word reading so can read them fluently and independently </a:t>
            </a:r>
          </a:p>
          <a:p>
            <a:pPr marL="0" indent="0">
              <a:buNone/>
            </a:pPr>
            <a:endParaRPr lang="en-US" sz="1900" dirty="0">
              <a:solidFill>
                <a:schemeClr val="tx1"/>
              </a:solidFill>
              <a:latin typeface="Sassoon Infant Std" panose="020B0503020103030203" pitchFamily="34" charset="0"/>
            </a:endParaRPr>
          </a:p>
          <a:p>
            <a:r>
              <a:rPr lang="en-US" sz="1900" dirty="0">
                <a:solidFill>
                  <a:schemeClr val="tx1"/>
                </a:solidFill>
                <a:latin typeface="Sassoon Infant Std" panose="020B0503020103030203" pitchFamily="34" charset="0"/>
              </a:rPr>
              <a:t>Before confident in blending =wordless books </a:t>
            </a:r>
          </a:p>
          <a:p>
            <a:pPr marL="0" indent="0">
              <a:buNone/>
            </a:pPr>
            <a:r>
              <a:rPr lang="en-GB" sz="1900" dirty="0">
                <a:solidFill>
                  <a:schemeClr val="tx1"/>
                </a:solidFill>
                <a:latin typeface="Sassoon Infant Std" panose="020B0503020103030203" pitchFamily="34" charset="0"/>
              </a:rPr>
              <a:t>This still develops great language and book skills and allows them</a:t>
            </a:r>
            <a:br>
              <a:rPr lang="en-GB" sz="1900" dirty="0">
                <a:solidFill>
                  <a:schemeClr val="tx1"/>
                </a:solidFill>
                <a:latin typeface="Sassoon Infant Std" panose="020B0503020103030203" pitchFamily="34" charset="0"/>
              </a:rPr>
            </a:br>
            <a:r>
              <a:rPr lang="en-GB" sz="1900" dirty="0">
                <a:solidFill>
                  <a:schemeClr val="tx1"/>
                </a:solidFill>
                <a:latin typeface="Sassoon Infant Std" panose="020B0503020103030203" pitchFamily="34" charset="0"/>
              </a:rPr>
              <a:t> to embed oral blending and early reading skills. </a:t>
            </a:r>
            <a:endParaRPr lang="en-US" sz="1900" dirty="0">
              <a:solidFill>
                <a:schemeClr val="tx1"/>
              </a:solidFill>
              <a:latin typeface="Sassoon Infant Std" panose="020B0503020103030203" pitchFamily="34" charset="0"/>
            </a:endParaRPr>
          </a:p>
        </p:txBody>
      </p:sp>
      <p:pic>
        <p:nvPicPr>
          <p:cNvPr id="5" name="Picture 4" descr="x500_c2a649fc-eedf-4e04-859a-987ae534fbee_600x600.jpg">
            <a:extLst>
              <a:ext uri="{FF2B5EF4-FFF2-40B4-BE49-F238E27FC236}">
                <a16:creationId xmlns:a16="http://schemas.microsoft.com/office/drawing/2014/main" id="{03681D98-2B03-4CA7-9202-95A51713F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00972">
            <a:off x="7975985" y="1269593"/>
            <a:ext cx="1648341" cy="1559331"/>
          </a:xfrm>
          <a:prstGeom prst="rect">
            <a:avLst/>
          </a:prstGeom>
        </p:spPr>
      </p:pic>
      <p:pic>
        <p:nvPicPr>
          <p:cNvPr id="6" name="Picture 5" descr="x500_937ce1c2-a586-437a-92b3-aff4249770f7_600x600.jpg">
            <a:extLst>
              <a:ext uri="{FF2B5EF4-FFF2-40B4-BE49-F238E27FC236}">
                <a16:creationId xmlns:a16="http://schemas.microsoft.com/office/drawing/2014/main" id="{3571A0C0-1831-47DF-8C94-CA181B90D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6457">
            <a:off x="9867413" y="1974076"/>
            <a:ext cx="1648342" cy="1559331"/>
          </a:xfrm>
          <a:prstGeom prst="rect">
            <a:avLst/>
          </a:prstGeom>
        </p:spPr>
      </p:pic>
      <p:pic>
        <p:nvPicPr>
          <p:cNvPr id="5122" name="Picture 2" descr="Small Group Guided Reading Structure for Less Stress">
            <a:extLst>
              <a:ext uri="{FF2B5EF4-FFF2-40B4-BE49-F238E27FC236}">
                <a16:creationId xmlns:a16="http://schemas.microsoft.com/office/drawing/2014/main" id="{9EEE1B88-28ED-4F1A-94D6-D1490C362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8343" y="4734315"/>
            <a:ext cx="3325845" cy="1870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855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Reading Practice</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a:xfrm>
            <a:off x="1154954" y="2211355"/>
            <a:ext cx="10750907" cy="4329404"/>
          </a:xfrm>
        </p:spPr>
        <p:txBody>
          <a:bodyPr>
            <a:normAutofit fontScale="25000" lnSpcReduction="20000"/>
          </a:bodyPr>
          <a:lstStyle/>
          <a:p>
            <a:pPr>
              <a:lnSpc>
                <a:spcPct val="120000"/>
              </a:lnSpc>
            </a:pPr>
            <a:r>
              <a:rPr lang="en-US" sz="6400" dirty="0">
                <a:solidFill>
                  <a:schemeClr val="tx1"/>
                </a:solidFill>
                <a:latin typeface="Sassoon Infant Std" panose="020B0503020103030203" pitchFamily="34" charset="0"/>
              </a:rPr>
              <a:t>Reading Practice Books carefully matched (based on Little </a:t>
            </a:r>
            <a:r>
              <a:rPr lang="en-US" sz="6400" dirty="0" err="1">
                <a:solidFill>
                  <a:schemeClr val="tx1"/>
                </a:solidFill>
                <a:latin typeface="Sassoon Infant Std" panose="020B0503020103030203" pitchFamily="34" charset="0"/>
              </a:rPr>
              <a:t>Wandle</a:t>
            </a:r>
            <a:r>
              <a:rPr lang="en-US" sz="6400" dirty="0">
                <a:solidFill>
                  <a:schemeClr val="tx1"/>
                </a:solidFill>
                <a:latin typeface="Sassoon Infant Std" panose="020B0503020103030203" pitchFamily="34" charset="0"/>
              </a:rPr>
              <a:t> Assessments) so children can read fluently and independently</a:t>
            </a:r>
          </a:p>
          <a:p>
            <a:pPr>
              <a:lnSpc>
                <a:spcPct val="120000"/>
              </a:lnSpc>
            </a:pPr>
            <a:r>
              <a:rPr lang="en-US" sz="6400" dirty="0">
                <a:solidFill>
                  <a:schemeClr val="tx1"/>
                </a:solidFill>
                <a:latin typeface="Sassoon Infant Std" panose="020B0503020103030203" pitchFamily="34" charset="0"/>
              </a:rPr>
              <a:t>3 Reads </a:t>
            </a:r>
            <a:r>
              <a:rPr lang="mr-IN" sz="6400" dirty="0">
                <a:solidFill>
                  <a:schemeClr val="tx1"/>
                </a:solidFill>
                <a:latin typeface="Sassoon Infant Std" panose="020B0503020103030203" pitchFamily="34" charset="0"/>
              </a:rPr>
              <a:t>–</a:t>
            </a:r>
            <a:r>
              <a:rPr lang="en-US" sz="6400" dirty="0">
                <a:solidFill>
                  <a:schemeClr val="tx1"/>
                </a:solidFill>
                <a:latin typeface="Sassoon Infant Std" panose="020B0503020103030203" pitchFamily="34" charset="0"/>
              </a:rPr>
              <a:t> each one begins with some quick sounds and words practice</a:t>
            </a:r>
          </a:p>
          <a:p>
            <a:pPr>
              <a:lnSpc>
                <a:spcPct val="120000"/>
              </a:lnSpc>
              <a:buAutoNum type="arabicPeriod"/>
            </a:pPr>
            <a:r>
              <a:rPr lang="en-US" sz="6400" dirty="0">
                <a:solidFill>
                  <a:schemeClr val="tx1"/>
                </a:solidFill>
                <a:latin typeface="Sassoon Infant Std" panose="020B0503020103030203" pitchFamily="34" charset="0"/>
              </a:rPr>
              <a:t>Decoding</a:t>
            </a:r>
          </a:p>
          <a:p>
            <a:pPr>
              <a:lnSpc>
                <a:spcPct val="120000"/>
              </a:lnSpc>
              <a:buAutoNum type="arabicPeriod"/>
            </a:pPr>
            <a:r>
              <a:rPr lang="en-US" sz="6400" dirty="0">
                <a:solidFill>
                  <a:schemeClr val="tx1"/>
                </a:solidFill>
                <a:latin typeface="Sassoon Infant Std" panose="020B0503020103030203" pitchFamily="34" charset="0"/>
              </a:rPr>
              <a:t>Prosody  (intonation, expression)</a:t>
            </a:r>
          </a:p>
          <a:p>
            <a:pPr>
              <a:lnSpc>
                <a:spcPct val="120000"/>
              </a:lnSpc>
              <a:buAutoNum type="arabicPeriod"/>
            </a:pPr>
            <a:r>
              <a:rPr lang="en-US" sz="6400" dirty="0">
                <a:solidFill>
                  <a:schemeClr val="tx1"/>
                </a:solidFill>
                <a:latin typeface="Sassoon Infant Std" panose="020B0503020103030203" pitchFamily="34" charset="0"/>
              </a:rPr>
              <a:t>Comprehension</a:t>
            </a:r>
            <a:endParaRPr lang="en-GB" sz="6400" dirty="0">
              <a:solidFill>
                <a:schemeClr val="tx1"/>
              </a:solidFill>
              <a:latin typeface="Sassoon Infant Std" panose="020B0503020103030203" pitchFamily="34" charset="0"/>
            </a:endParaRPr>
          </a:p>
          <a:p>
            <a:pPr>
              <a:lnSpc>
                <a:spcPct val="120000"/>
              </a:lnSpc>
            </a:pPr>
            <a:r>
              <a:rPr lang="en-US" sz="6400" dirty="0">
                <a:solidFill>
                  <a:schemeClr val="tx1"/>
                </a:solidFill>
                <a:latin typeface="Sassoon Infant Std" panose="020B0503020103030203" pitchFamily="34" charset="0"/>
              </a:rPr>
              <a:t>This book will then be made available as a book for children to read at home. </a:t>
            </a:r>
          </a:p>
          <a:p>
            <a:pPr>
              <a:lnSpc>
                <a:spcPct val="120000"/>
              </a:lnSpc>
            </a:pPr>
            <a:r>
              <a:rPr lang="en-US" sz="6400" dirty="0">
                <a:solidFill>
                  <a:schemeClr val="tx1"/>
                </a:solidFill>
                <a:latin typeface="Sassoon Infant Std" panose="020B0503020103030203" pitchFamily="34" charset="0"/>
              </a:rPr>
              <a:t>When children read their book at home, they should be 95% fluent.</a:t>
            </a:r>
          </a:p>
          <a:p>
            <a:pPr>
              <a:lnSpc>
                <a:spcPct val="120000"/>
              </a:lnSpc>
            </a:pPr>
            <a:r>
              <a:rPr lang="en-US" sz="6400" dirty="0">
                <a:solidFill>
                  <a:schemeClr val="tx1"/>
                </a:solidFill>
                <a:latin typeface="Sassoon Infant Std" panose="020B0503020103030203" pitchFamily="34" charset="0"/>
              </a:rPr>
              <a:t>Please do not worry that a book is too easy </a:t>
            </a:r>
            <a:r>
              <a:rPr lang="mr-IN" sz="6400" dirty="0">
                <a:solidFill>
                  <a:schemeClr val="tx1"/>
                </a:solidFill>
                <a:latin typeface="Sassoon Infant Std" panose="020B0503020103030203" pitchFamily="34" charset="0"/>
              </a:rPr>
              <a:t>–</a:t>
            </a:r>
            <a:r>
              <a:rPr lang="en-US" sz="6400" dirty="0">
                <a:solidFill>
                  <a:schemeClr val="tx1"/>
                </a:solidFill>
                <a:latin typeface="Sassoon Infant Std" panose="020B0503020103030203" pitchFamily="34" charset="0"/>
              </a:rPr>
              <a:t> your child needs to develop fluency and confidence in reading. </a:t>
            </a:r>
            <a:br>
              <a:rPr lang="en-US" sz="6400" dirty="0">
                <a:solidFill>
                  <a:schemeClr val="tx1"/>
                </a:solidFill>
                <a:latin typeface="Sassoon Infant Std" panose="020B0503020103030203" pitchFamily="34" charset="0"/>
              </a:rPr>
            </a:br>
            <a:r>
              <a:rPr lang="en-US" sz="6400" dirty="0">
                <a:solidFill>
                  <a:schemeClr val="tx1"/>
                </a:solidFill>
                <a:latin typeface="Sassoon Infant Std" panose="020B0503020103030203" pitchFamily="34" charset="0"/>
              </a:rPr>
              <a:t> Re-reading a book they have had before helps develop fluency </a:t>
            </a:r>
            <a:r>
              <a:rPr lang="mr-IN" sz="6400" dirty="0">
                <a:solidFill>
                  <a:schemeClr val="tx1"/>
                </a:solidFill>
                <a:latin typeface="Sassoon Infant Std" panose="020B0503020103030203" pitchFamily="34" charset="0"/>
              </a:rPr>
              <a:t>–</a:t>
            </a:r>
            <a:r>
              <a:rPr lang="en-US" sz="6400" dirty="0">
                <a:solidFill>
                  <a:schemeClr val="tx1"/>
                </a:solidFill>
                <a:latin typeface="Sassoon Infant Std" panose="020B0503020103030203" pitchFamily="34" charset="0"/>
              </a:rPr>
              <a:t> this is the goal.</a:t>
            </a:r>
            <a:br>
              <a:rPr lang="en-US" sz="6400" dirty="0">
                <a:solidFill>
                  <a:schemeClr val="tx1"/>
                </a:solidFill>
                <a:latin typeface="Sassoon Infant Std" panose="020B0503020103030203" pitchFamily="34" charset="0"/>
              </a:rPr>
            </a:br>
            <a:r>
              <a:rPr lang="en-US" sz="6400" dirty="0">
                <a:solidFill>
                  <a:schemeClr val="tx1"/>
                </a:solidFill>
                <a:latin typeface="Sassoon Infant Std" panose="020B0503020103030203" pitchFamily="34" charset="0"/>
              </a:rPr>
              <a:t>The more they see the words, the more they begin to read them automatically without having to sound them out. </a:t>
            </a:r>
          </a:p>
          <a:p>
            <a:pPr>
              <a:lnSpc>
                <a:spcPct val="120000"/>
              </a:lnSpc>
            </a:pPr>
            <a:r>
              <a:rPr lang="en-US" sz="6400" dirty="0">
                <a:solidFill>
                  <a:schemeClr val="tx1"/>
                </a:solidFill>
                <a:latin typeface="Sassoon Infant Std" panose="020B0503020103030203" pitchFamily="34" charset="0"/>
              </a:rPr>
              <a:t>Celebrate their success!!!</a:t>
            </a:r>
          </a:p>
          <a:p>
            <a:endParaRPr lang="en-US" dirty="0"/>
          </a:p>
        </p:txBody>
      </p:sp>
      <p:pic>
        <p:nvPicPr>
          <p:cNvPr id="4" name="Picture 3" descr="x500_cb1dee7d-f67f-4777-96f8-7377cf742f41_600x600.jpg">
            <a:extLst>
              <a:ext uri="{FF2B5EF4-FFF2-40B4-BE49-F238E27FC236}">
                <a16:creationId xmlns:a16="http://schemas.microsoft.com/office/drawing/2014/main" id="{0A85FBF4-A27D-4602-9E08-7FAF8F344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77943">
            <a:off x="7953657" y="2716288"/>
            <a:ext cx="1438350" cy="1363556"/>
          </a:xfrm>
          <a:prstGeom prst="rect">
            <a:avLst/>
          </a:prstGeom>
        </p:spPr>
      </p:pic>
      <p:pic>
        <p:nvPicPr>
          <p:cNvPr id="5" name="Picture 4">
            <a:extLst>
              <a:ext uri="{FF2B5EF4-FFF2-40B4-BE49-F238E27FC236}">
                <a16:creationId xmlns:a16="http://schemas.microsoft.com/office/drawing/2014/main" id="{E3E601BF-CB71-4508-BBBD-54E34D41ABC9}"/>
              </a:ext>
            </a:extLst>
          </p:cNvPr>
          <p:cNvPicPr>
            <a:picLocks noChangeAspect="1"/>
          </p:cNvPicPr>
          <p:nvPr/>
        </p:nvPicPr>
        <p:blipFill>
          <a:blip r:embed="rId3"/>
          <a:stretch>
            <a:fillRect/>
          </a:stretch>
        </p:blipFill>
        <p:spPr>
          <a:xfrm>
            <a:off x="9377513" y="3398066"/>
            <a:ext cx="2646783" cy="2159935"/>
          </a:xfrm>
          <a:prstGeom prst="rect">
            <a:avLst/>
          </a:prstGeom>
        </p:spPr>
      </p:pic>
    </p:spTree>
    <p:extLst>
      <p:ext uri="{BB962C8B-B14F-4D97-AF65-F5344CB8AC3E}">
        <p14:creationId xmlns:p14="http://schemas.microsoft.com/office/powerpoint/2010/main" val="553946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Books to come home </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a:xfrm>
            <a:off x="1154954" y="2090057"/>
            <a:ext cx="8825659" cy="4674637"/>
          </a:xfrm>
        </p:spPr>
        <p:txBody>
          <a:bodyPr>
            <a:normAutofit/>
          </a:bodyPr>
          <a:lstStyle/>
          <a:p>
            <a:r>
              <a:rPr lang="en-GB" dirty="0">
                <a:solidFill>
                  <a:schemeClr val="tx1"/>
                </a:solidFill>
                <a:latin typeface="Sassoon Infant Std" panose="020B0503020103030203" pitchFamily="34" charset="0"/>
              </a:rPr>
              <a:t>2 books</a:t>
            </a:r>
          </a:p>
          <a:p>
            <a:pPr marL="0" indent="0">
              <a:buNone/>
            </a:pPr>
            <a:endParaRPr lang="en-GB" dirty="0">
              <a:solidFill>
                <a:schemeClr val="tx1"/>
              </a:solidFill>
              <a:latin typeface="Sassoon Infant Std" panose="020B0503020103030203" pitchFamily="34" charset="0"/>
            </a:endParaRPr>
          </a:p>
          <a:p>
            <a:r>
              <a:rPr lang="en-GB" b="1" dirty="0">
                <a:solidFill>
                  <a:schemeClr val="tx1"/>
                </a:solidFill>
                <a:latin typeface="Sassoon Infant Std" panose="020B0503020103030203" pitchFamily="34" charset="0"/>
              </a:rPr>
              <a:t>Reading Practice Decodable Book (Little </a:t>
            </a:r>
            <a:r>
              <a:rPr lang="en-GB" b="1" dirty="0" err="1">
                <a:solidFill>
                  <a:schemeClr val="tx1"/>
                </a:solidFill>
                <a:latin typeface="Sassoon Infant Std" panose="020B0503020103030203" pitchFamily="34" charset="0"/>
              </a:rPr>
              <a:t>Wandle</a:t>
            </a:r>
            <a:r>
              <a:rPr lang="en-GB" b="1" dirty="0">
                <a:solidFill>
                  <a:schemeClr val="tx1"/>
                </a:solidFill>
                <a:latin typeface="Sassoon Infant Std" panose="020B0503020103030203" pitchFamily="34" charset="0"/>
              </a:rPr>
              <a:t> Scheme book)</a:t>
            </a:r>
            <a:r>
              <a:rPr lang="en-GB" dirty="0">
                <a:solidFill>
                  <a:schemeClr val="tx1"/>
                </a:solidFill>
                <a:latin typeface="Sassoon Infant Std" panose="020B0503020103030203" pitchFamily="34" charset="0"/>
              </a:rPr>
              <a:t> </a:t>
            </a:r>
          </a:p>
          <a:p>
            <a:pPr marL="0" indent="0">
              <a:buNone/>
            </a:pPr>
            <a:r>
              <a:rPr lang="en-GB" dirty="0">
                <a:solidFill>
                  <a:schemeClr val="tx1"/>
                </a:solidFill>
                <a:latin typeface="Sassoon Infant Std" panose="020B0503020103030203" pitchFamily="34" charset="0"/>
              </a:rPr>
              <a:t>Fully decodable (appropriate and matched to your child’s phonic ability) </a:t>
            </a:r>
          </a:p>
          <a:p>
            <a:pPr marL="0" indent="0">
              <a:buNone/>
            </a:pPr>
            <a:r>
              <a:rPr lang="en-GB" dirty="0">
                <a:solidFill>
                  <a:schemeClr val="tx1"/>
                </a:solidFill>
                <a:latin typeface="Sassoon Infant Std" panose="020B0503020103030203" pitchFamily="34" charset="0"/>
              </a:rPr>
              <a:t>Will have read this during the week in reading practice sessions</a:t>
            </a:r>
          </a:p>
          <a:p>
            <a:pPr marL="0" indent="0">
              <a:buNone/>
            </a:pPr>
            <a:r>
              <a:rPr lang="en-GB" dirty="0">
                <a:solidFill>
                  <a:schemeClr val="tx1"/>
                </a:solidFill>
                <a:latin typeface="Sassoon Infant Std" panose="020B0503020103030203" pitchFamily="34" charset="0"/>
              </a:rPr>
              <a:t>Children should be fluent and independent in their reading of this book</a:t>
            </a:r>
          </a:p>
          <a:p>
            <a:pPr marL="0" indent="0">
              <a:buNone/>
            </a:pPr>
            <a:endParaRPr lang="en-GB" i="1" dirty="0">
              <a:solidFill>
                <a:schemeClr val="tx1"/>
              </a:solidFill>
              <a:latin typeface="Sassoon Infant Std" panose="020B0503020103030203" pitchFamily="34" charset="0"/>
            </a:endParaRPr>
          </a:p>
          <a:p>
            <a:pPr marL="0" indent="0">
              <a:buNone/>
            </a:pPr>
            <a:endParaRPr lang="en-GB" dirty="0">
              <a:solidFill>
                <a:schemeClr val="tx1"/>
              </a:solidFill>
              <a:latin typeface="Sassoon Infant Std" panose="020B0503020103030203" pitchFamily="34" charset="0"/>
            </a:endParaRPr>
          </a:p>
          <a:p>
            <a:r>
              <a:rPr lang="en-GB" b="1" dirty="0">
                <a:solidFill>
                  <a:schemeClr val="tx1"/>
                </a:solidFill>
                <a:latin typeface="Sassoon Infant Std" panose="020B0503020103030203" pitchFamily="34" charset="0"/>
              </a:rPr>
              <a:t>Reading for Pleasure Book </a:t>
            </a:r>
          </a:p>
          <a:p>
            <a:pPr marL="0" indent="0">
              <a:buNone/>
            </a:pPr>
            <a:r>
              <a:rPr lang="en-GB" dirty="0">
                <a:solidFill>
                  <a:schemeClr val="tx1"/>
                </a:solidFill>
                <a:latin typeface="Sassoon Infant Std" panose="020B0503020103030203" pitchFamily="34" charset="0"/>
              </a:rPr>
              <a:t>Selected during their class trip to the school library</a:t>
            </a:r>
          </a:p>
          <a:p>
            <a:pPr marL="0" indent="0">
              <a:buNone/>
            </a:pPr>
            <a:r>
              <a:rPr lang="en-GB" dirty="0">
                <a:solidFill>
                  <a:schemeClr val="tx1"/>
                </a:solidFill>
                <a:latin typeface="Sassoon Infant Std" panose="020B0503020103030203" pitchFamily="34" charset="0"/>
              </a:rPr>
              <a:t>Share with your child and enjoy together </a:t>
            </a:r>
          </a:p>
          <a:p>
            <a:pPr marL="0" indent="0">
              <a:buNone/>
            </a:pPr>
            <a:endParaRPr lang="en-GB" i="1" dirty="0">
              <a:solidFill>
                <a:schemeClr val="tx1"/>
              </a:solidFill>
              <a:latin typeface="Sassoon Infant Std" panose="020B0503020103030203" pitchFamily="34" charset="0"/>
            </a:endParaRPr>
          </a:p>
          <a:p>
            <a:pPr marL="0" indent="0">
              <a:buNone/>
            </a:pPr>
            <a:endParaRPr lang="en-GB" i="1" dirty="0">
              <a:solidFill>
                <a:schemeClr val="tx1"/>
              </a:solidFill>
              <a:latin typeface="Sassoon Infant Std" panose="020B0503020103030203" pitchFamily="34" charset="0"/>
            </a:endParaRPr>
          </a:p>
          <a:p>
            <a:endParaRPr lang="en-GB" dirty="0"/>
          </a:p>
          <a:p>
            <a:endParaRPr lang="en-US" dirty="0"/>
          </a:p>
        </p:txBody>
      </p:sp>
      <p:pic>
        <p:nvPicPr>
          <p:cNvPr id="6" name="Picture 5" descr="images.jpg">
            <a:extLst>
              <a:ext uri="{FF2B5EF4-FFF2-40B4-BE49-F238E27FC236}">
                <a16:creationId xmlns:a16="http://schemas.microsoft.com/office/drawing/2014/main" id="{1E4AEBC7-B727-4CF8-9429-460DB61B4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83604">
            <a:off x="9283447" y="5359160"/>
            <a:ext cx="1394333" cy="1394333"/>
          </a:xfrm>
          <a:prstGeom prst="rect">
            <a:avLst/>
          </a:prstGeom>
        </p:spPr>
      </p:pic>
      <p:pic>
        <p:nvPicPr>
          <p:cNvPr id="7" name="Picture 6" descr="images.jpg">
            <a:extLst>
              <a:ext uri="{FF2B5EF4-FFF2-40B4-BE49-F238E27FC236}">
                <a16:creationId xmlns:a16="http://schemas.microsoft.com/office/drawing/2014/main" id="{EEE12406-851B-4AAB-AC10-531F8DAAE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2598" y="4502271"/>
            <a:ext cx="1297391" cy="1297391"/>
          </a:xfrm>
          <a:prstGeom prst="rect">
            <a:avLst/>
          </a:prstGeom>
        </p:spPr>
      </p:pic>
      <p:pic>
        <p:nvPicPr>
          <p:cNvPr id="1028" name="Picture 4" descr="Big Cat Phonics for Little Wandle Phase 2 (Sets 1 &amp; 2) | Little Wandle |  Badger Learning">
            <a:extLst>
              <a:ext uri="{FF2B5EF4-FFF2-40B4-BE49-F238E27FC236}">
                <a16:creationId xmlns:a16="http://schemas.microsoft.com/office/drawing/2014/main" id="{FC64CB49-FDF3-431D-B511-7FB7E4EEE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90558">
            <a:off x="9513732" y="1856102"/>
            <a:ext cx="2636744" cy="26367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ngley Mill Academy - Phonics: SSP">
            <a:extLst>
              <a:ext uri="{FF2B5EF4-FFF2-40B4-BE49-F238E27FC236}">
                <a16:creationId xmlns:a16="http://schemas.microsoft.com/office/drawing/2014/main" id="{EDAD01AB-01E7-424C-A2DB-03424917B4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2459" y="187518"/>
            <a:ext cx="3658154" cy="230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155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821D-9737-4DEB-A161-2CEA05A82056}"/>
              </a:ext>
            </a:extLst>
          </p:cNvPr>
          <p:cNvSpPr>
            <a:spLocks noGrp="1"/>
          </p:cNvSpPr>
          <p:nvPr>
            <p:ph type="title"/>
          </p:nvPr>
        </p:nvSpPr>
        <p:spPr/>
        <p:txBody>
          <a:bodyPr/>
          <a:lstStyle/>
          <a:p>
            <a:r>
              <a:rPr lang="en-GB" dirty="0"/>
              <a:t>Books to come home </a:t>
            </a:r>
            <a:endParaRPr lang="en-US" dirty="0"/>
          </a:p>
        </p:txBody>
      </p:sp>
      <p:sp>
        <p:nvSpPr>
          <p:cNvPr id="3" name="Content Placeholder 2">
            <a:extLst>
              <a:ext uri="{FF2B5EF4-FFF2-40B4-BE49-F238E27FC236}">
                <a16:creationId xmlns:a16="http://schemas.microsoft.com/office/drawing/2014/main" id="{FD36FB02-E0FD-46E1-81D2-7B5E9800AD7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D5A56ED-87E0-448C-A57D-5B1AC35698A6}"/>
              </a:ext>
            </a:extLst>
          </p:cNvPr>
          <p:cNvPicPr>
            <a:picLocks noChangeAspect="1"/>
          </p:cNvPicPr>
          <p:nvPr/>
        </p:nvPicPr>
        <p:blipFill rotWithShape="1">
          <a:blip r:embed="rId2"/>
          <a:srcRect l="34059" t="24506" r="34794" b="43059"/>
          <a:stretch/>
        </p:blipFill>
        <p:spPr>
          <a:xfrm>
            <a:off x="591671" y="2316803"/>
            <a:ext cx="4933587" cy="2889898"/>
          </a:xfrm>
          <a:prstGeom prst="rect">
            <a:avLst/>
          </a:prstGeom>
        </p:spPr>
      </p:pic>
      <p:pic>
        <p:nvPicPr>
          <p:cNvPr id="6" name="Picture 5">
            <a:extLst>
              <a:ext uri="{FF2B5EF4-FFF2-40B4-BE49-F238E27FC236}">
                <a16:creationId xmlns:a16="http://schemas.microsoft.com/office/drawing/2014/main" id="{DE1627EA-7160-4282-AE2F-3A505EB78D09}"/>
              </a:ext>
            </a:extLst>
          </p:cNvPr>
          <p:cNvPicPr>
            <a:picLocks noChangeAspect="1"/>
          </p:cNvPicPr>
          <p:nvPr/>
        </p:nvPicPr>
        <p:blipFill rotWithShape="1">
          <a:blip r:embed="rId3"/>
          <a:srcRect l="30441" t="8628" r="30824" b="5466"/>
          <a:stretch/>
        </p:blipFill>
        <p:spPr>
          <a:xfrm>
            <a:off x="8791240" y="1967329"/>
            <a:ext cx="3109912" cy="3879601"/>
          </a:xfrm>
          <a:prstGeom prst="rect">
            <a:avLst/>
          </a:prstGeom>
        </p:spPr>
      </p:pic>
      <p:sp>
        <p:nvSpPr>
          <p:cNvPr id="7" name="TextBox 6">
            <a:extLst>
              <a:ext uri="{FF2B5EF4-FFF2-40B4-BE49-F238E27FC236}">
                <a16:creationId xmlns:a16="http://schemas.microsoft.com/office/drawing/2014/main" id="{B889A14C-1A16-4B06-8061-62B199BE3CDC}"/>
              </a:ext>
            </a:extLst>
          </p:cNvPr>
          <p:cNvSpPr txBox="1"/>
          <p:nvPr/>
        </p:nvSpPr>
        <p:spPr>
          <a:xfrm>
            <a:off x="3533432" y="6488668"/>
            <a:ext cx="6710940" cy="369332"/>
          </a:xfrm>
          <a:prstGeom prst="rect">
            <a:avLst/>
          </a:prstGeom>
          <a:noFill/>
        </p:spPr>
        <p:txBody>
          <a:bodyPr wrap="none" rtlCol="0">
            <a:spAutoFit/>
          </a:bodyPr>
          <a:lstStyle/>
          <a:p>
            <a:r>
              <a:rPr lang="en-US" dirty="0">
                <a:latin typeface="Sassoon Infant Std" panose="020B0503020103030203" pitchFamily="34" charset="0"/>
              </a:rPr>
              <a:t>https://www.littlewandlelettersandsounds.org.uk/resources/for-parents/</a:t>
            </a:r>
          </a:p>
        </p:txBody>
      </p:sp>
      <p:pic>
        <p:nvPicPr>
          <p:cNvPr id="8" name="Picture 7">
            <a:extLst>
              <a:ext uri="{FF2B5EF4-FFF2-40B4-BE49-F238E27FC236}">
                <a16:creationId xmlns:a16="http://schemas.microsoft.com/office/drawing/2014/main" id="{21AEB7F1-56E2-4FC4-8930-373E8678E34E}"/>
              </a:ext>
            </a:extLst>
          </p:cNvPr>
          <p:cNvPicPr>
            <a:picLocks noChangeAspect="1"/>
          </p:cNvPicPr>
          <p:nvPr/>
        </p:nvPicPr>
        <p:blipFill rotWithShape="1">
          <a:blip r:embed="rId4"/>
          <a:srcRect l="27893" t="12222" r="41588" b="57804"/>
          <a:stretch/>
        </p:blipFill>
        <p:spPr>
          <a:xfrm>
            <a:off x="4395676" y="4052134"/>
            <a:ext cx="4179704" cy="2309134"/>
          </a:xfrm>
          <a:prstGeom prst="rect">
            <a:avLst/>
          </a:prstGeom>
        </p:spPr>
      </p:pic>
    </p:spTree>
    <p:extLst>
      <p:ext uri="{BB962C8B-B14F-4D97-AF65-F5344CB8AC3E}">
        <p14:creationId xmlns:p14="http://schemas.microsoft.com/office/powerpoint/2010/main" val="3602323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56A7-157D-4F26-B7F3-AD74C258D193}"/>
              </a:ext>
            </a:extLst>
          </p:cNvPr>
          <p:cNvSpPr>
            <a:spLocks noGrp="1"/>
          </p:cNvSpPr>
          <p:nvPr>
            <p:ph type="title"/>
          </p:nvPr>
        </p:nvSpPr>
        <p:spPr/>
        <p:txBody>
          <a:bodyPr/>
          <a:lstStyle/>
          <a:p>
            <a:r>
              <a:rPr lang="en-GB" dirty="0"/>
              <a:t>Wordless Books</a:t>
            </a:r>
          </a:p>
        </p:txBody>
      </p:sp>
      <p:sp>
        <p:nvSpPr>
          <p:cNvPr id="3" name="Content Placeholder 2">
            <a:extLst>
              <a:ext uri="{FF2B5EF4-FFF2-40B4-BE49-F238E27FC236}">
                <a16:creationId xmlns:a16="http://schemas.microsoft.com/office/drawing/2014/main" id="{9084CE1C-4428-4343-AFE8-DAD547B2E2A4}"/>
              </a:ext>
            </a:extLst>
          </p:cNvPr>
          <p:cNvSpPr>
            <a:spLocks noGrp="1"/>
          </p:cNvSpPr>
          <p:nvPr>
            <p:ph idx="1"/>
          </p:nvPr>
        </p:nvSpPr>
        <p:spPr/>
        <p:txBody>
          <a:bodyPr/>
          <a:lstStyle/>
          <a:p>
            <a:r>
              <a:rPr lang="en-GB" dirty="0">
                <a:hlinkClick r:id="rId2"/>
              </a:rPr>
              <a:t>https://www.littlewandlelettersandsounds.org.uk/resources/for-parents/#tabnametabBooksComingHome</a:t>
            </a:r>
            <a:r>
              <a:rPr lang="en-GB" dirty="0"/>
              <a:t>     (1 min 24 sec) </a:t>
            </a:r>
          </a:p>
          <a:p>
            <a:endParaRPr lang="en-GB" dirty="0"/>
          </a:p>
          <a:p>
            <a:r>
              <a:rPr lang="en-GB" dirty="0">
                <a:solidFill>
                  <a:srgbClr val="FF0000"/>
                </a:solidFill>
              </a:rPr>
              <a:t>Reading a wordless picture book </a:t>
            </a:r>
            <a:br>
              <a:rPr lang="en-GB" dirty="0">
                <a:solidFill>
                  <a:srgbClr val="FF0000"/>
                </a:solidFill>
              </a:rPr>
            </a:br>
            <a:r>
              <a:rPr lang="en-GB" dirty="0">
                <a:solidFill>
                  <a:srgbClr val="FF0000"/>
                </a:solidFill>
              </a:rPr>
              <a:t>parent guide</a:t>
            </a:r>
          </a:p>
          <a:p>
            <a:endParaRPr lang="en-GB" dirty="0"/>
          </a:p>
        </p:txBody>
      </p:sp>
      <p:pic>
        <p:nvPicPr>
          <p:cNvPr id="4" name="Picture 3">
            <a:extLst>
              <a:ext uri="{FF2B5EF4-FFF2-40B4-BE49-F238E27FC236}">
                <a16:creationId xmlns:a16="http://schemas.microsoft.com/office/drawing/2014/main" id="{DF917FC9-A8C4-4577-BC13-4B09D5C70F4D}"/>
              </a:ext>
            </a:extLst>
          </p:cNvPr>
          <p:cNvPicPr>
            <a:picLocks noChangeAspect="1"/>
          </p:cNvPicPr>
          <p:nvPr/>
        </p:nvPicPr>
        <p:blipFill rotWithShape="1">
          <a:blip r:embed="rId3"/>
          <a:srcRect l="10500" t="12223" r="10617" b="6667"/>
          <a:stretch/>
        </p:blipFill>
        <p:spPr>
          <a:xfrm>
            <a:off x="5981252" y="3429000"/>
            <a:ext cx="5615492" cy="3247961"/>
          </a:xfrm>
          <a:prstGeom prst="rect">
            <a:avLst/>
          </a:prstGeom>
        </p:spPr>
      </p:pic>
    </p:spTree>
    <p:extLst>
      <p:ext uri="{BB962C8B-B14F-4D97-AF65-F5344CB8AC3E}">
        <p14:creationId xmlns:p14="http://schemas.microsoft.com/office/powerpoint/2010/main" val="2514017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Did you know </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a:xfrm>
            <a:off x="1154954" y="2325951"/>
            <a:ext cx="8825659" cy="4101482"/>
          </a:xfrm>
        </p:spPr>
        <p:txBody>
          <a:bodyPr>
            <a:normAutofit fontScale="92500" lnSpcReduction="10000"/>
          </a:bodyPr>
          <a:lstStyle/>
          <a:p>
            <a:pPr marL="0" indent="0">
              <a:buNone/>
            </a:pPr>
            <a:r>
              <a:rPr lang="en-GB" sz="2000" b="1" dirty="0">
                <a:latin typeface="Sassoon Infant Std" panose="020B0503020103030203" pitchFamily="34" charset="0"/>
              </a:rPr>
              <a:t>The English language has:-</a:t>
            </a:r>
          </a:p>
          <a:p>
            <a:endParaRPr lang="en-GB" sz="2000" dirty="0">
              <a:latin typeface="Sassoon Infant Std" panose="020B0503020103030203" pitchFamily="34" charset="0"/>
            </a:endParaRPr>
          </a:p>
          <a:p>
            <a:r>
              <a:rPr lang="en-GB" sz="2000" dirty="0">
                <a:latin typeface="Sassoon Infant Std" panose="020B0503020103030203" pitchFamily="34" charset="0"/>
              </a:rPr>
              <a:t>26 letters</a:t>
            </a:r>
          </a:p>
          <a:p>
            <a:endParaRPr lang="en-GB" sz="2000" dirty="0">
              <a:latin typeface="Sassoon Infant Std" panose="020B0503020103030203" pitchFamily="34" charset="0"/>
            </a:endParaRPr>
          </a:p>
          <a:p>
            <a:r>
              <a:rPr lang="en-GB" sz="2000" dirty="0">
                <a:latin typeface="Sassoon Infant Std" panose="020B0503020103030203" pitchFamily="34" charset="0"/>
              </a:rPr>
              <a:t>44 sounds</a:t>
            </a:r>
          </a:p>
          <a:p>
            <a:pPr marL="0" indent="0">
              <a:buNone/>
            </a:pPr>
            <a:endParaRPr lang="en-GB" sz="2000" dirty="0">
              <a:latin typeface="Sassoon Infant Std" panose="020B0503020103030203" pitchFamily="34" charset="0"/>
            </a:endParaRPr>
          </a:p>
          <a:p>
            <a:r>
              <a:rPr lang="en-GB" sz="2000" dirty="0">
                <a:latin typeface="Sassoon Infant Std" panose="020B0503020103030203" pitchFamily="34" charset="0"/>
              </a:rPr>
              <a:t>Over 100 different ways to spell those sounds</a:t>
            </a:r>
          </a:p>
          <a:p>
            <a:pPr marL="0" indent="0">
              <a:buNone/>
            </a:pPr>
            <a:r>
              <a:rPr lang="en-GB" sz="2000" dirty="0">
                <a:latin typeface="Sassoon Infant Std" panose="020B0503020103030203" pitchFamily="34" charset="0"/>
              </a:rPr>
              <a:t>     and many more ways to read/pronounce certain letters/groups of letters </a:t>
            </a:r>
          </a:p>
          <a:p>
            <a:endParaRPr lang="en-GB" sz="2000" dirty="0">
              <a:latin typeface="Sassoon Infant Std" panose="020B0503020103030203" pitchFamily="34" charset="0"/>
            </a:endParaRPr>
          </a:p>
          <a:p>
            <a:r>
              <a:rPr lang="en-US" altLang="en-US" sz="2000" dirty="0">
                <a:solidFill>
                  <a:schemeClr val="tx1"/>
                </a:solidFill>
                <a:latin typeface="Sassoon Infant Std" panose="020B0503020103030203" pitchFamily="34" charset="0"/>
              </a:rPr>
              <a:t>It is one of the most complex languages to learn to read and spell!!!!!</a:t>
            </a:r>
            <a:endParaRPr lang="en-GB" sz="2000" dirty="0">
              <a:latin typeface="Sassoon Infant Std" panose="020B0503020103030203" pitchFamily="34" charset="0"/>
            </a:endParaRPr>
          </a:p>
          <a:p>
            <a:endParaRPr lang="en-US" dirty="0"/>
          </a:p>
        </p:txBody>
      </p:sp>
      <p:pic>
        <p:nvPicPr>
          <p:cNvPr id="4" name="Picture 3">
            <a:extLst>
              <a:ext uri="{FF2B5EF4-FFF2-40B4-BE49-F238E27FC236}">
                <a16:creationId xmlns:a16="http://schemas.microsoft.com/office/drawing/2014/main" id="{FA50B5F0-A7C9-4E93-A94B-CF09652E4300}"/>
              </a:ext>
            </a:extLst>
          </p:cNvPr>
          <p:cNvPicPr>
            <a:picLocks noChangeAspect="1"/>
          </p:cNvPicPr>
          <p:nvPr/>
        </p:nvPicPr>
        <p:blipFill>
          <a:blip r:embed="rId2"/>
          <a:stretch>
            <a:fillRect/>
          </a:stretch>
        </p:blipFill>
        <p:spPr>
          <a:xfrm>
            <a:off x="3128597" y="3777004"/>
            <a:ext cx="1032947" cy="803403"/>
          </a:xfrm>
          <a:prstGeom prst="rect">
            <a:avLst/>
          </a:prstGeom>
        </p:spPr>
      </p:pic>
      <p:pic>
        <p:nvPicPr>
          <p:cNvPr id="5" name="Picture 4">
            <a:extLst>
              <a:ext uri="{FF2B5EF4-FFF2-40B4-BE49-F238E27FC236}">
                <a16:creationId xmlns:a16="http://schemas.microsoft.com/office/drawing/2014/main" id="{2501C8B5-0B39-4C83-83F1-DC091DCD6AB3}"/>
              </a:ext>
            </a:extLst>
          </p:cNvPr>
          <p:cNvPicPr>
            <a:picLocks noChangeAspect="1"/>
          </p:cNvPicPr>
          <p:nvPr/>
        </p:nvPicPr>
        <p:blipFill rotWithShape="1">
          <a:blip r:embed="rId3"/>
          <a:srcRect l="33714" t="53901" r="57373" b="30551"/>
          <a:stretch/>
        </p:blipFill>
        <p:spPr>
          <a:xfrm>
            <a:off x="7615508" y="3032882"/>
            <a:ext cx="1828800" cy="1794472"/>
          </a:xfrm>
          <a:prstGeom prst="rect">
            <a:avLst/>
          </a:prstGeom>
        </p:spPr>
      </p:pic>
      <p:pic>
        <p:nvPicPr>
          <p:cNvPr id="1028" name="Picture 4" descr="74,091 Alphabet letters clip art Images, Stock Photos &amp; Vectors |  Shutterstock">
            <a:extLst>
              <a:ext uri="{FF2B5EF4-FFF2-40B4-BE49-F238E27FC236}">
                <a16:creationId xmlns:a16="http://schemas.microsoft.com/office/drawing/2014/main" id="{A427F243-4922-490E-80CE-E9451C984B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143"/>
          <a:stretch/>
        </p:blipFill>
        <p:spPr bwMode="auto">
          <a:xfrm>
            <a:off x="4467395" y="2744371"/>
            <a:ext cx="1388194" cy="10741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B5DB0F-5B60-4FCF-853F-90DD7898FA27}"/>
              </a:ext>
            </a:extLst>
          </p:cNvPr>
          <p:cNvPicPr>
            <a:picLocks noChangeAspect="1"/>
          </p:cNvPicPr>
          <p:nvPr/>
        </p:nvPicPr>
        <p:blipFill rotWithShape="1">
          <a:blip r:embed="rId5"/>
          <a:srcRect l="30582" t="36246" r="51972" b="48091"/>
          <a:stretch/>
        </p:blipFill>
        <p:spPr>
          <a:xfrm>
            <a:off x="9444308" y="4827354"/>
            <a:ext cx="1970843" cy="995349"/>
          </a:xfrm>
          <a:prstGeom prst="rect">
            <a:avLst/>
          </a:prstGeom>
        </p:spPr>
      </p:pic>
    </p:spTree>
    <p:extLst>
      <p:ext uri="{BB962C8B-B14F-4D97-AF65-F5344CB8AC3E}">
        <p14:creationId xmlns:p14="http://schemas.microsoft.com/office/powerpoint/2010/main" val="2112463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AA13-B8C2-40C6-A3D4-193A4449DAD7}"/>
              </a:ext>
            </a:extLst>
          </p:cNvPr>
          <p:cNvSpPr>
            <a:spLocks noGrp="1"/>
          </p:cNvSpPr>
          <p:nvPr>
            <p:ph type="title"/>
          </p:nvPr>
        </p:nvSpPr>
        <p:spPr/>
        <p:txBody>
          <a:bodyPr/>
          <a:lstStyle/>
          <a:p>
            <a:r>
              <a:rPr lang="en-GB" dirty="0"/>
              <a:t>Reading with your child @ home</a:t>
            </a:r>
            <a:endParaRPr lang="en-US" dirty="0"/>
          </a:p>
        </p:txBody>
      </p:sp>
      <p:sp>
        <p:nvSpPr>
          <p:cNvPr id="3" name="Content Placeholder 2">
            <a:extLst>
              <a:ext uri="{FF2B5EF4-FFF2-40B4-BE49-F238E27FC236}">
                <a16:creationId xmlns:a16="http://schemas.microsoft.com/office/drawing/2014/main" id="{C0414BA4-ADB5-4AD5-A4DF-0FA58CE9D082}"/>
              </a:ext>
            </a:extLst>
          </p:cNvPr>
          <p:cNvSpPr>
            <a:spLocks noGrp="1"/>
          </p:cNvSpPr>
          <p:nvPr>
            <p:ph idx="1"/>
          </p:nvPr>
        </p:nvSpPr>
        <p:spPr>
          <a:xfrm>
            <a:off x="1154954" y="2603500"/>
            <a:ext cx="9581178" cy="3416300"/>
          </a:xfrm>
        </p:spPr>
        <p:txBody>
          <a:bodyPr>
            <a:normAutofit lnSpcReduction="10000"/>
          </a:bodyPr>
          <a:lstStyle/>
          <a:p>
            <a:r>
              <a:rPr lang="en-GB" dirty="0">
                <a:solidFill>
                  <a:srgbClr val="FF0000"/>
                </a:solidFill>
              </a:rPr>
              <a:t>They should be confident with this book. They should be able to read it with 90% accuracy (we have done the teaching work at school)!</a:t>
            </a:r>
          </a:p>
          <a:p>
            <a:endParaRPr lang="en-GB" dirty="0"/>
          </a:p>
          <a:p>
            <a:r>
              <a:rPr lang="en-GB" dirty="0"/>
              <a:t>Go over the phonemes in the front of the book (if any on display) </a:t>
            </a:r>
          </a:p>
          <a:p>
            <a:r>
              <a:rPr lang="en-GB" dirty="0"/>
              <a:t>Encourage your child to blend the sounds to read the word </a:t>
            </a:r>
          </a:p>
          <a:p>
            <a:pPr marL="0" indent="0">
              <a:buNone/>
            </a:pPr>
            <a:r>
              <a:rPr lang="en-GB" dirty="0"/>
              <a:t>(they can blend out loud if they need to but encourage to then blend in their head) </a:t>
            </a:r>
          </a:p>
          <a:p>
            <a:r>
              <a:rPr lang="en-GB" dirty="0"/>
              <a:t>Re-read the sentence after they’ve decoded the words to improve fluency </a:t>
            </a:r>
          </a:p>
          <a:p>
            <a:r>
              <a:rPr lang="en-GB" dirty="0"/>
              <a:t>Model reading a sentence or phrase with expression </a:t>
            </a:r>
          </a:p>
          <a:p>
            <a:r>
              <a:rPr lang="en-GB" dirty="0"/>
              <a:t>Ask them questions as you go and/or at the end.  </a:t>
            </a:r>
          </a:p>
        </p:txBody>
      </p:sp>
    </p:spTree>
    <p:extLst>
      <p:ext uri="{BB962C8B-B14F-4D97-AF65-F5344CB8AC3E}">
        <p14:creationId xmlns:p14="http://schemas.microsoft.com/office/powerpoint/2010/main" val="473937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Reading Folders &amp; Diaries </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a:xfrm>
            <a:off x="1154954" y="2603499"/>
            <a:ext cx="8825659" cy="4049227"/>
          </a:xfrm>
        </p:spPr>
        <p:txBody>
          <a:bodyPr>
            <a:normAutofit fontScale="85000" lnSpcReduction="20000"/>
          </a:bodyPr>
          <a:lstStyle/>
          <a:p>
            <a:r>
              <a:rPr lang="en-GB" dirty="0">
                <a:solidFill>
                  <a:schemeClr val="tx1"/>
                </a:solidFill>
                <a:latin typeface="Sassoon Infant Std" panose="020B0503020103030203" pitchFamily="34" charset="0"/>
              </a:rPr>
              <a:t>Reading Folder=coloured plastic folder</a:t>
            </a:r>
          </a:p>
          <a:p>
            <a:pPr marL="0" indent="0">
              <a:buNone/>
            </a:pPr>
            <a:endParaRPr lang="en-GB" dirty="0">
              <a:solidFill>
                <a:schemeClr val="tx1"/>
              </a:solidFill>
              <a:latin typeface="Sassoon Infant Std" panose="020B0503020103030203" pitchFamily="34" charset="0"/>
            </a:endParaRPr>
          </a:p>
          <a:p>
            <a:r>
              <a:rPr lang="en-GB" dirty="0">
                <a:solidFill>
                  <a:schemeClr val="tx1"/>
                </a:solidFill>
                <a:latin typeface="Sassoon Infant Std" panose="020B0503020103030203" pitchFamily="34" charset="0"/>
              </a:rPr>
              <a:t>Contains:</a:t>
            </a:r>
            <a:br>
              <a:rPr lang="en-GB" dirty="0">
                <a:solidFill>
                  <a:schemeClr val="tx1"/>
                </a:solidFill>
                <a:latin typeface="Sassoon Infant Std" panose="020B0503020103030203" pitchFamily="34" charset="0"/>
              </a:rPr>
            </a:br>
            <a:r>
              <a:rPr lang="en-GB" dirty="0">
                <a:solidFill>
                  <a:schemeClr val="tx1"/>
                </a:solidFill>
                <a:latin typeface="Sassoon Infant Std" panose="020B0503020103030203" pitchFamily="34" charset="0"/>
              </a:rPr>
              <a:t>Decodable Book</a:t>
            </a:r>
            <a:br>
              <a:rPr lang="en-US" dirty="0">
                <a:solidFill>
                  <a:schemeClr val="tx1"/>
                </a:solidFill>
                <a:latin typeface="Sassoon Infant Std" panose="020B0503020103030203" pitchFamily="34" charset="0"/>
              </a:rPr>
            </a:br>
            <a:r>
              <a:rPr lang="en-US" dirty="0">
                <a:solidFill>
                  <a:schemeClr val="tx1"/>
                </a:solidFill>
                <a:latin typeface="Sassoon Infant Std" panose="020B0503020103030203" pitchFamily="34" charset="0"/>
              </a:rPr>
              <a:t>Reading for Pleasure (library book)</a:t>
            </a:r>
            <a:br>
              <a:rPr lang="en-US" dirty="0">
                <a:solidFill>
                  <a:schemeClr val="tx1"/>
                </a:solidFill>
                <a:latin typeface="Sassoon Infant Std" panose="020B0503020103030203" pitchFamily="34" charset="0"/>
              </a:rPr>
            </a:br>
            <a:r>
              <a:rPr lang="en-US" dirty="0">
                <a:solidFill>
                  <a:schemeClr val="tx1"/>
                </a:solidFill>
                <a:latin typeface="Sassoon Infant Std" panose="020B0503020103030203" pitchFamily="34" charset="0"/>
              </a:rPr>
              <a:t>Reading diary </a:t>
            </a:r>
          </a:p>
          <a:p>
            <a:endParaRPr lang="en-GB" dirty="0">
              <a:solidFill>
                <a:schemeClr val="tx1"/>
              </a:solidFill>
              <a:latin typeface="Sassoon Infant Std" panose="020B0503020103030203" pitchFamily="34" charset="0"/>
            </a:endParaRPr>
          </a:p>
          <a:p>
            <a:r>
              <a:rPr lang="en-GB" dirty="0">
                <a:solidFill>
                  <a:schemeClr val="tx1"/>
                </a:solidFill>
                <a:latin typeface="Sassoon Infant Std" panose="020B0503020103030203" pitchFamily="34" charset="0"/>
              </a:rPr>
              <a:t>B</a:t>
            </a:r>
            <a:r>
              <a:rPr lang="en-US" dirty="0">
                <a:solidFill>
                  <a:schemeClr val="tx1"/>
                </a:solidFill>
                <a:latin typeface="Sassoon Infant Std" panose="020B0503020103030203" pitchFamily="34" charset="0"/>
              </a:rPr>
              <a:t>ring it in daily, make sure it is there FRIDAY please. </a:t>
            </a:r>
          </a:p>
          <a:p>
            <a:endParaRPr lang="en-GB" b="1" u="sng" dirty="0">
              <a:solidFill>
                <a:schemeClr val="tx1"/>
              </a:solidFill>
              <a:latin typeface="Sassoon Infant Std" panose="020B0503020103030203" pitchFamily="34" charset="0"/>
            </a:endParaRPr>
          </a:p>
          <a:p>
            <a:r>
              <a:rPr lang="en-GB" dirty="0">
                <a:solidFill>
                  <a:schemeClr val="tx1"/>
                </a:solidFill>
                <a:latin typeface="Sassoon Infant Std" panose="020B0503020103030203" pitchFamily="34" charset="0"/>
              </a:rPr>
              <a:t>Record ANY reading in the diary. Reading Diary –</a:t>
            </a:r>
            <a:r>
              <a:rPr lang="en-GB" b="1" u="sng" dirty="0">
                <a:solidFill>
                  <a:schemeClr val="tx1"/>
                </a:solidFill>
                <a:latin typeface="Sassoon Infant Std" panose="020B0503020103030203" pitchFamily="34" charset="0"/>
              </a:rPr>
              <a:t>EXPECTATIONS is reading 5x per week. </a:t>
            </a:r>
          </a:p>
          <a:p>
            <a:pPr marL="0" indent="0">
              <a:buNone/>
            </a:pPr>
            <a:r>
              <a:rPr lang="en-GB" dirty="0">
                <a:solidFill>
                  <a:schemeClr val="tx1"/>
                </a:solidFill>
                <a:latin typeface="Sassoon Infant Std" panose="020B0503020103030203" pitchFamily="34" charset="0"/>
              </a:rPr>
              <a:t> </a:t>
            </a:r>
          </a:p>
          <a:p>
            <a:r>
              <a:rPr lang="en-GB" dirty="0">
                <a:solidFill>
                  <a:schemeClr val="tx1"/>
                </a:solidFill>
                <a:latin typeface="Sassoon Infant Std" panose="020B0503020103030203" pitchFamily="34" charset="0"/>
              </a:rPr>
              <a:t>New Reading Practice book will be changed 1x per week. </a:t>
            </a:r>
          </a:p>
          <a:p>
            <a:endParaRPr lang="en-GB" dirty="0">
              <a:solidFill>
                <a:schemeClr val="tx1"/>
              </a:solidFill>
              <a:latin typeface="Sassoon Infant Std" panose="020B0503020103030203" pitchFamily="34" charset="0"/>
            </a:endParaRPr>
          </a:p>
          <a:p>
            <a:r>
              <a:rPr lang="en-US" dirty="0">
                <a:solidFill>
                  <a:schemeClr val="tx1"/>
                </a:solidFill>
                <a:latin typeface="Sassoon Infant Std" panose="020B0503020103030203" pitchFamily="34" charset="0"/>
              </a:rPr>
              <a:t>Re-reading a book they have had before helps develop fluency </a:t>
            </a:r>
            <a:r>
              <a:rPr lang="mr-IN" dirty="0">
                <a:solidFill>
                  <a:schemeClr val="tx1"/>
                </a:solidFill>
                <a:latin typeface="Sassoon Infant Std" panose="020B0503020103030203" pitchFamily="34" charset="0"/>
              </a:rPr>
              <a:t>–</a:t>
            </a:r>
            <a:r>
              <a:rPr lang="en-US" dirty="0">
                <a:solidFill>
                  <a:schemeClr val="tx1"/>
                </a:solidFill>
                <a:latin typeface="Sassoon Infant Std" panose="020B0503020103030203" pitchFamily="34" charset="0"/>
              </a:rPr>
              <a:t> this is the goal</a:t>
            </a:r>
          </a:p>
          <a:p>
            <a:pPr marL="0" indent="0">
              <a:buNone/>
            </a:pPr>
            <a:endParaRPr lang="en-GB" dirty="0">
              <a:solidFill>
                <a:schemeClr val="tx1"/>
              </a:solidFill>
              <a:latin typeface="Sassoon Infant Std" panose="020B0503020103030203" pitchFamily="34" charset="0"/>
            </a:endParaRPr>
          </a:p>
          <a:p>
            <a:endParaRPr lang="en-GB" dirty="0">
              <a:latin typeface="Sassoon Infant Std" panose="020B0503020103030203" pitchFamily="34" charset="0"/>
            </a:endParaRPr>
          </a:p>
        </p:txBody>
      </p:sp>
      <p:sp>
        <p:nvSpPr>
          <p:cNvPr id="4" name="AutoShape 2" descr="12 File Folders A4 Document Wallets Folder for Documents Papers &amp;amp; Notes Transparent Colors">
            <a:extLst>
              <a:ext uri="{FF2B5EF4-FFF2-40B4-BE49-F238E27FC236}">
                <a16:creationId xmlns:a16="http://schemas.microsoft.com/office/drawing/2014/main" id="{73C79FD2-C7EE-415C-AEA2-CEBFA20965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7742FD50-B509-45A7-A2B3-D37E8C099638}"/>
              </a:ext>
            </a:extLst>
          </p:cNvPr>
          <p:cNvPicPr>
            <a:picLocks noChangeAspect="1"/>
          </p:cNvPicPr>
          <p:nvPr/>
        </p:nvPicPr>
        <p:blipFill rotWithShape="1">
          <a:blip r:embed="rId2"/>
          <a:srcRect l="24949" t="26123" r="46964" b="15918"/>
          <a:stretch/>
        </p:blipFill>
        <p:spPr>
          <a:xfrm>
            <a:off x="9796075" y="4428772"/>
            <a:ext cx="1764553" cy="2048228"/>
          </a:xfrm>
          <a:prstGeom prst="rect">
            <a:avLst/>
          </a:prstGeom>
        </p:spPr>
      </p:pic>
    </p:spTree>
    <p:extLst>
      <p:ext uri="{BB962C8B-B14F-4D97-AF65-F5344CB8AC3E}">
        <p14:creationId xmlns:p14="http://schemas.microsoft.com/office/powerpoint/2010/main" val="1506180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Reading at home</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42FAF36-70EA-4E8E-830A-850FB5D6366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424333" y="1869528"/>
            <a:ext cx="4683968" cy="4437966"/>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966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How can you help?</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6326B8E-336C-4367-8AAD-CD1BB701ADA8}"/>
              </a:ext>
            </a:extLst>
          </p:cNvPr>
          <p:cNvPicPr>
            <a:picLocks noChangeAspect="1"/>
          </p:cNvPicPr>
          <p:nvPr/>
        </p:nvPicPr>
        <p:blipFill rotWithShape="1">
          <a:blip r:embed="rId2"/>
          <a:srcRect l="39719" t="33877" r="8546" b="25987"/>
          <a:stretch/>
        </p:blipFill>
        <p:spPr>
          <a:xfrm>
            <a:off x="1278472" y="2351573"/>
            <a:ext cx="9852947" cy="4299733"/>
          </a:xfrm>
          <a:prstGeom prst="rect">
            <a:avLst/>
          </a:prstGeom>
        </p:spPr>
      </p:pic>
    </p:spTree>
    <p:extLst>
      <p:ext uri="{BB962C8B-B14F-4D97-AF65-F5344CB8AC3E}">
        <p14:creationId xmlns:p14="http://schemas.microsoft.com/office/powerpoint/2010/main" val="2390002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C79F-7930-474F-8EC6-529671983351}"/>
              </a:ext>
            </a:extLst>
          </p:cNvPr>
          <p:cNvSpPr>
            <a:spLocks noGrp="1"/>
          </p:cNvSpPr>
          <p:nvPr>
            <p:ph type="title"/>
          </p:nvPr>
        </p:nvSpPr>
        <p:spPr/>
        <p:txBody>
          <a:bodyPr/>
          <a:lstStyle/>
          <a:p>
            <a:r>
              <a:rPr lang="en-GB" dirty="0"/>
              <a:t>Home phonics folder</a:t>
            </a:r>
            <a:endParaRPr lang="en-US" dirty="0"/>
          </a:p>
        </p:txBody>
      </p:sp>
      <p:sp>
        <p:nvSpPr>
          <p:cNvPr id="3" name="Content Placeholder 2">
            <a:extLst>
              <a:ext uri="{FF2B5EF4-FFF2-40B4-BE49-F238E27FC236}">
                <a16:creationId xmlns:a16="http://schemas.microsoft.com/office/drawing/2014/main" id="{F0F7B3C4-9AE1-4064-9B29-9C414716993B}"/>
              </a:ext>
            </a:extLst>
          </p:cNvPr>
          <p:cNvSpPr>
            <a:spLocks noGrp="1"/>
          </p:cNvSpPr>
          <p:nvPr>
            <p:ph idx="1"/>
          </p:nvPr>
        </p:nvSpPr>
        <p:spPr>
          <a:xfrm>
            <a:off x="410939" y="2608885"/>
            <a:ext cx="8825659" cy="4059097"/>
          </a:xfrm>
        </p:spPr>
        <p:txBody>
          <a:bodyPr>
            <a:normAutofit/>
          </a:bodyPr>
          <a:lstStyle/>
          <a:p>
            <a:r>
              <a:rPr lang="en-GB" dirty="0">
                <a:latin typeface="Sassoon Infant Std" panose="020B0503020103030203" pitchFamily="34" charset="0"/>
              </a:rPr>
              <a:t>Your child will receive a purple phonics folder on Friday. </a:t>
            </a:r>
          </a:p>
          <a:p>
            <a:r>
              <a:rPr lang="en-GB" dirty="0">
                <a:latin typeface="Sassoon Infant Std" panose="020B0503020103030203" pitchFamily="34" charset="0"/>
              </a:rPr>
              <a:t>It will have key phonic information in:</a:t>
            </a:r>
          </a:p>
          <a:p>
            <a:pPr marL="0" indent="0">
              <a:buNone/>
            </a:pPr>
            <a:r>
              <a:rPr lang="en-GB" dirty="0">
                <a:latin typeface="Sassoon Infant Std" panose="020B0503020103030203" pitchFamily="34" charset="0"/>
              </a:rPr>
              <a:t>phonics sheet</a:t>
            </a:r>
          </a:p>
          <a:p>
            <a:pPr marL="0" indent="0">
              <a:buNone/>
            </a:pPr>
            <a:r>
              <a:rPr lang="en-GB" dirty="0">
                <a:latin typeface="Sassoon Infant Std" panose="020B0503020103030203" pitchFamily="34" charset="0"/>
              </a:rPr>
              <a:t>phoneme pronunciation guide</a:t>
            </a:r>
          </a:p>
          <a:p>
            <a:pPr marL="0" indent="0">
              <a:buNone/>
            </a:pPr>
            <a:r>
              <a:rPr lang="en-GB" dirty="0">
                <a:latin typeface="Sassoon Infant Std" panose="020B0503020103030203" pitchFamily="34" charset="0"/>
              </a:rPr>
              <a:t>tricky words</a:t>
            </a:r>
          </a:p>
          <a:p>
            <a:r>
              <a:rPr lang="en-GB" b="1" u="sng" dirty="0">
                <a:latin typeface="Sassoon Infant Std" panose="020B0503020103030203" pitchFamily="34" charset="0"/>
              </a:rPr>
              <a:t>Please bring it every Friday to be updated</a:t>
            </a:r>
            <a:r>
              <a:rPr lang="en-GB" dirty="0">
                <a:latin typeface="Sassoon Infant Std" panose="020B0503020103030203" pitchFamily="34" charset="0"/>
              </a:rPr>
              <a:t>!</a:t>
            </a:r>
          </a:p>
          <a:p>
            <a:endParaRPr lang="en-GB" dirty="0">
              <a:latin typeface="Sassoon Infant Std" panose="020B0503020103030203" pitchFamily="34" charset="0"/>
            </a:endParaRPr>
          </a:p>
          <a:p>
            <a:r>
              <a:rPr lang="en-GB" dirty="0">
                <a:latin typeface="Sassoon Infant Std" panose="020B0503020103030203" pitchFamily="34" charset="0"/>
              </a:rPr>
              <a:t>Review with your child the sounds they’ve learnt that week, </a:t>
            </a:r>
          </a:p>
          <a:p>
            <a:pPr marL="0" indent="0">
              <a:buNone/>
            </a:pPr>
            <a:r>
              <a:rPr lang="en-GB" dirty="0">
                <a:latin typeface="Sassoon Infant Std" panose="020B0503020103030203" pitchFamily="34" charset="0"/>
              </a:rPr>
              <a:t>read words, read some sentences to develop fluency and </a:t>
            </a:r>
          </a:p>
          <a:p>
            <a:pPr marL="0" indent="0">
              <a:buNone/>
            </a:pPr>
            <a:r>
              <a:rPr lang="en-GB" dirty="0">
                <a:latin typeface="Sassoon Infant Std" panose="020B0503020103030203" pitchFamily="34" charset="0"/>
              </a:rPr>
              <a:t>practise those tricky words! </a:t>
            </a:r>
          </a:p>
          <a:p>
            <a:endParaRPr lang="en-GB" dirty="0">
              <a:latin typeface="Sassoon Infant Std" panose="020B0503020103030203" pitchFamily="34" charset="0"/>
            </a:endParaRPr>
          </a:p>
          <a:p>
            <a:pPr marL="0" indent="0">
              <a:buNone/>
            </a:pPr>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US" dirty="0"/>
          </a:p>
        </p:txBody>
      </p:sp>
      <p:pic>
        <p:nvPicPr>
          <p:cNvPr id="5" name="Picture 4">
            <a:extLst>
              <a:ext uri="{FF2B5EF4-FFF2-40B4-BE49-F238E27FC236}">
                <a16:creationId xmlns:a16="http://schemas.microsoft.com/office/drawing/2014/main" id="{74B4B11D-14BE-4823-BF24-E8F04C089EF0}"/>
              </a:ext>
            </a:extLst>
          </p:cNvPr>
          <p:cNvPicPr>
            <a:picLocks noChangeAspect="1"/>
          </p:cNvPicPr>
          <p:nvPr/>
        </p:nvPicPr>
        <p:blipFill rotWithShape="1">
          <a:blip r:embed="rId2"/>
          <a:srcRect l="45950" t="15528" r="27373" b="21226"/>
          <a:stretch/>
        </p:blipFill>
        <p:spPr>
          <a:xfrm rot="21073388">
            <a:off x="6343886" y="750920"/>
            <a:ext cx="3252486" cy="4337400"/>
          </a:xfrm>
          <a:prstGeom prst="rect">
            <a:avLst/>
          </a:prstGeom>
        </p:spPr>
      </p:pic>
      <p:pic>
        <p:nvPicPr>
          <p:cNvPr id="6" name="Picture 5">
            <a:extLst>
              <a:ext uri="{FF2B5EF4-FFF2-40B4-BE49-F238E27FC236}">
                <a16:creationId xmlns:a16="http://schemas.microsoft.com/office/drawing/2014/main" id="{FDE5F557-0475-4951-AC81-E3DFF6540625}"/>
              </a:ext>
            </a:extLst>
          </p:cNvPr>
          <p:cNvPicPr>
            <a:picLocks noChangeAspect="1"/>
          </p:cNvPicPr>
          <p:nvPr/>
        </p:nvPicPr>
        <p:blipFill rotWithShape="1">
          <a:blip r:embed="rId3"/>
          <a:srcRect l="37215" t="12222" r="37152" b="25232"/>
          <a:stretch/>
        </p:blipFill>
        <p:spPr>
          <a:xfrm>
            <a:off x="9792517" y="0"/>
            <a:ext cx="2400920" cy="3295337"/>
          </a:xfrm>
          <a:prstGeom prst="rect">
            <a:avLst/>
          </a:prstGeom>
        </p:spPr>
      </p:pic>
    </p:spTree>
    <p:extLst>
      <p:ext uri="{BB962C8B-B14F-4D97-AF65-F5344CB8AC3E}">
        <p14:creationId xmlns:p14="http://schemas.microsoft.com/office/powerpoint/2010/main" val="2060789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How you can help</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a:xfrm>
            <a:off x="236668" y="2603499"/>
            <a:ext cx="11704320" cy="3829573"/>
          </a:xfrm>
        </p:spPr>
        <p:txBody>
          <a:bodyPr>
            <a:normAutofit/>
          </a:bodyPr>
          <a:lstStyle/>
          <a:p>
            <a:r>
              <a:rPr lang="en-GB" dirty="0">
                <a:latin typeface="Sassoon Infant Std" panose="020B0503020103030203" pitchFamily="34" charset="0"/>
              </a:rPr>
              <a:t>Become familiar with the Little </a:t>
            </a:r>
            <a:r>
              <a:rPr lang="en-GB" dirty="0" err="1">
                <a:latin typeface="Sassoon Infant Std" panose="020B0503020103030203" pitchFamily="34" charset="0"/>
              </a:rPr>
              <a:t>Wandle</a:t>
            </a:r>
            <a:r>
              <a:rPr lang="en-GB" dirty="0">
                <a:latin typeface="Sassoon Infant Std" panose="020B0503020103030203" pitchFamily="34" charset="0"/>
              </a:rPr>
              <a:t> Website and look at the videos and guidance for parents</a:t>
            </a:r>
          </a:p>
          <a:p>
            <a:r>
              <a:rPr lang="en-GB" dirty="0">
                <a:latin typeface="Sassoon Infant Std" panose="020B0503020103030203" pitchFamily="34" charset="0"/>
              </a:rPr>
              <a:t>Ensure you enunciate the sounds correctly ….watch the videos on the website </a:t>
            </a:r>
          </a:p>
          <a:p>
            <a:r>
              <a:rPr lang="en-GB" dirty="0">
                <a:latin typeface="Sassoon Infant Std" panose="020B0503020103030203" pitchFamily="34" charset="0"/>
              </a:rPr>
              <a:t>Let your child ‘show off’ their reading to you and celebrate and praise</a:t>
            </a:r>
          </a:p>
          <a:p>
            <a:r>
              <a:rPr lang="en-GB" dirty="0">
                <a:latin typeface="Sassoon Infant Std" panose="020B0503020103030203" pitchFamily="34" charset="0"/>
              </a:rPr>
              <a:t>Read their ‘decodable’ book as often as you can over the 4 days you have it. </a:t>
            </a:r>
          </a:p>
          <a:p>
            <a:r>
              <a:rPr lang="en-GB" dirty="0">
                <a:latin typeface="Sassoon Infant Std" panose="020B0503020103030203" pitchFamily="34" charset="0"/>
              </a:rPr>
              <a:t>Share books with your children for pleasure </a:t>
            </a:r>
          </a:p>
          <a:p>
            <a:r>
              <a:rPr lang="en-GB" dirty="0">
                <a:latin typeface="Sassoon Infant Std" panose="020B0503020103030203" pitchFamily="34" charset="0"/>
              </a:rPr>
              <a:t>Ensure they bring their reading folder to school daily-but especially FRIDAY!!!!</a:t>
            </a:r>
          </a:p>
          <a:p>
            <a:r>
              <a:rPr lang="en-GB" dirty="0">
                <a:latin typeface="Sassoon Infant Std" panose="020B0503020103030203" pitchFamily="34" charset="0"/>
              </a:rPr>
              <a:t>Go through the phonics sheet at home with them on a regular basis  </a:t>
            </a:r>
            <a:endParaRPr lang="en-GB" dirty="0">
              <a:highlight>
                <a:srgbClr val="FFFF00"/>
              </a:highlight>
              <a:latin typeface="Sassoon Infant Std" panose="020B0503020103030203" pitchFamily="34" charset="0"/>
            </a:endParaRPr>
          </a:p>
          <a:p>
            <a:endParaRPr lang="en-GB" dirty="0">
              <a:latin typeface="Sassoon Infant Std" panose="020B0503020103030203" pitchFamily="34" charset="0"/>
            </a:endParaRPr>
          </a:p>
          <a:p>
            <a:r>
              <a:rPr lang="en-GB" dirty="0">
                <a:latin typeface="Sassoon Infant Std" panose="020B0503020103030203" pitchFamily="34" charset="0"/>
                <a:hlinkClick r:id="rId2"/>
              </a:rPr>
              <a:t>https://www.littlewandlelettersandsounds.org.uk/resources/for-parents/</a:t>
            </a:r>
            <a:endParaRPr lang="en-GB" dirty="0">
              <a:latin typeface="Sassoon Infant Std" panose="020B0503020103030203" pitchFamily="34" charset="0"/>
            </a:endParaRPr>
          </a:p>
          <a:p>
            <a:endParaRPr lang="en-GB" dirty="0"/>
          </a:p>
          <a:p>
            <a:endParaRPr lang="en-US" dirty="0"/>
          </a:p>
        </p:txBody>
      </p:sp>
    </p:spTree>
    <p:extLst>
      <p:ext uri="{BB962C8B-B14F-4D97-AF65-F5344CB8AC3E}">
        <p14:creationId xmlns:p14="http://schemas.microsoft.com/office/powerpoint/2010/main" val="683031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92F6-9FE0-45D3-87AE-2B3664D6F122}"/>
              </a:ext>
            </a:extLst>
          </p:cNvPr>
          <p:cNvSpPr>
            <a:spLocks noGrp="1"/>
          </p:cNvSpPr>
          <p:nvPr>
            <p:ph type="title"/>
          </p:nvPr>
        </p:nvSpPr>
        <p:spPr/>
        <p:txBody>
          <a:bodyPr/>
          <a:lstStyle/>
          <a:p>
            <a:r>
              <a:rPr lang="en-GB" dirty="0"/>
              <a:t>Little </a:t>
            </a:r>
            <a:r>
              <a:rPr lang="en-GB" dirty="0" err="1"/>
              <a:t>Wandle</a:t>
            </a:r>
            <a:r>
              <a:rPr lang="en-GB" dirty="0"/>
              <a:t> Home Resources </a:t>
            </a:r>
            <a:endParaRPr lang="en-US" dirty="0"/>
          </a:p>
        </p:txBody>
      </p:sp>
      <p:sp>
        <p:nvSpPr>
          <p:cNvPr id="3" name="Content Placeholder 2">
            <a:extLst>
              <a:ext uri="{FF2B5EF4-FFF2-40B4-BE49-F238E27FC236}">
                <a16:creationId xmlns:a16="http://schemas.microsoft.com/office/drawing/2014/main" id="{B7ECC96E-87C1-42D4-B0CE-9E6A6C32FFDC}"/>
              </a:ext>
            </a:extLst>
          </p:cNvPr>
          <p:cNvSpPr>
            <a:spLocks noGrp="1"/>
          </p:cNvSpPr>
          <p:nvPr>
            <p:ph idx="1"/>
          </p:nvPr>
        </p:nvSpPr>
        <p:spPr>
          <a:xfrm>
            <a:off x="203751" y="5796462"/>
            <a:ext cx="3701111" cy="904810"/>
          </a:xfrm>
        </p:spPr>
        <p:txBody>
          <a:bodyPr/>
          <a:lstStyle/>
          <a:p>
            <a:r>
              <a:rPr lang="en-GB" dirty="0"/>
              <a:t>Available on amazon.co.uk</a:t>
            </a:r>
            <a:endParaRPr lang="en-US" dirty="0"/>
          </a:p>
        </p:txBody>
      </p:sp>
      <p:pic>
        <p:nvPicPr>
          <p:cNvPr id="4" name="Picture 3">
            <a:extLst>
              <a:ext uri="{FF2B5EF4-FFF2-40B4-BE49-F238E27FC236}">
                <a16:creationId xmlns:a16="http://schemas.microsoft.com/office/drawing/2014/main" id="{C4B8C359-C426-4678-B97D-C32E3B50F11E}"/>
              </a:ext>
            </a:extLst>
          </p:cNvPr>
          <p:cNvPicPr>
            <a:picLocks noChangeAspect="1"/>
          </p:cNvPicPr>
          <p:nvPr/>
        </p:nvPicPr>
        <p:blipFill rotWithShape="1">
          <a:blip r:embed="rId3"/>
          <a:srcRect t="40272" r="26071" b="14198"/>
          <a:stretch/>
        </p:blipFill>
        <p:spPr>
          <a:xfrm>
            <a:off x="434340" y="1873032"/>
            <a:ext cx="7828384" cy="2711925"/>
          </a:xfrm>
          <a:prstGeom prst="rect">
            <a:avLst/>
          </a:prstGeom>
        </p:spPr>
      </p:pic>
      <p:pic>
        <p:nvPicPr>
          <p:cNvPr id="5" name="Picture 4">
            <a:extLst>
              <a:ext uri="{FF2B5EF4-FFF2-40B4-BE49-F238E27FC236}">
                <a16:creationId xmlns:a16="http://schemas.microsoft.com/office/drawing/2014/main" id="{5CBFA45A-654A-4A90-B78B-F9B1F430E295}"/>
              </a:ext>
            </a:extLst>
          </p:cNvPr>
          <p:cNvPicPr>
            <a:picLocks noChangeAspect="1"/>
          </p:cNvPicPr>
          <p:nvPr/>
        </p:nvPicPr>
        <p:blipFill rotWithShape="1">
          <a:blip r:embed="rId4"/>
          <a:srcRect l="2067" t="33333" r="25229" b="21632"/>
          <a:stretch/>
        </p:blipFill>
        <p:spPr>
          <a:xfrm>
            <a:off x="3070082" y="2826836"/>
            <a:ext cx="8154956" cy="2841359"/>
          </a:xfrm>
          <a:prstGeom prst="rect">
            <a:avLst/>
          </a:prstGeom>
        </p:spPr>
      </p:pic>
      <p:sp>
        <p:nvSpPr>
          <p:cNvPr id="6" name="Star: 5 Points 5">
            <a:extLst>
              <a:ext uri="{FF2B5EF4-FFF2-40B4-BE49-F238E27FC236}">
                <a16:creationId xmlns:a16="http://schemas.microsoft.com/office/drawing/2014/main" id="{DFD18CA0-D4FD-41FA-9C67-AB8E54EBEC63}"/>
              </a:ext>
            </a:extLst>
          </p:cNvPr>
          <p:cNvSpPr/>
          <p:nvPr/>
        </p:nvSpPr>
        <p:spPr>
          <a:xfrm>
            <a:off x="4650666" y="4649091"/>
            <a:ext cx="2237590" cy="17750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E8A4F67-8027-4408-875D-6DBA057B6563}"/>
              </a:ext>
            </a:extLst>
          </p:cNvPr>
          <p:cNvSpPr txBox="1"/>
          <p:nvPr/>
        </p:nvSpPr>
        <p:spPr>
          <a:xfrm>
            <a:off x="5267064" y="6352734"/>
            <a:ext cx="5991320" cy="461665"/>
          </a:xfrm>
          <a:prstGeom prst="rect">
            <a:avLst/>
          </a:prstGeom>
          <a:noFill/>
        </p:spPr>
        <p:txBody>
          <a:bodyPr wrap="none" rtlCol="0">
            <a:spAutoFit/>
          </a:bodyPr>
          <a:lstStyle/>
          <a:p>
            <a:r>
              <a:rPr lang="en-GB" sz="2400" dirty="0">
                <a:solidFill>
                  <a:srgbClr val="FF0000"/>
                </a:solidFill>
                <a:latin typeface="Calibri" panose="020F0502020204030204" pitchFamily="34" charset="0"/>
                <a:cs typeface="Calibri" panose="020F0502020204030204" pitchFamily="34" charset="0"/>
              </a:rPr>
              <a:t>EYFS parents buy the pink pack at the moment</a:t>
            </a:r>
          </a:p>
        </p:txBody>
      </p:sp>
    </p:spTree>
    <p:extLst>
      <p:ext uri="{BB962C8B-B14F-4D97-AF65-F5344CB8AC3E}">
        <p14:creationId xmlns:p14="http://schemas.microsoft.com/office/powerpoint/2010/main" val="3903711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061F-F4FD-6C61-86EB-D92C9A2CDCB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9E93B6C-0EFE-957D-5FF9-C75AFEECCBE2}"/>
              </a:ext>
            </a:extLst>
          </p:cNvPr>
          <p:cNvSpPr>
            <a:spLocks noGrp="1"/>
          </p:cNvSpPr>
          <p:nvPr>
            <p:ph idx="1"/>
          </p:nvPr>
        </p:nvSpPr>
        <p:spPr>
          <a:xfrm>
            <a:off x="160544" y="6393180"/>
            <a:ext cx="8825659" cy="464820"/>
          </a:xfrm>
        </p:spPr>
        <p:txBody>
          <a:bodyPr/>
          <a:lstStyle/>
          <a:p>
            <a:r>
              <a:rPr lang="en-GB" dirty="0">
                <a:hlinkClick r:id="rId2"/>
              </a:rPr>
              <a:t>https://www.youtube.com/watch?v=VCCjn0bdoVE</a:t>
            </a:r>
            <a:endParaRPr lang="en-GB" dirty="0"/>
          </a:p>
          <a:p>
            <a:pPr marL="0" indent="0">
              <a:buNone/>
            </a:pPr>
            <a:endParaRPr lang="en-GB" dirty="0"/>
          </a:p>
        </p:txBody>
      </p:sp>
      <p:pic>
        <p:nvPicPr>
          <p:cNvPr id="5" name="Picture 4">
            <a:extLst>
              <a:ext uri="{FF2B5EF4-FFF2-40B4-BE49-F238E27FC236}">
                <a16:creationId xmlns:a16="http://schemas.microsoft.com/office/drawing/2014/main" id="{6A4AB8BF-8A36-48D7-EBAA-9E969745C8B3}"/>
              </a:ext>
            </a:extLst>
          </p:cNvPr>
          <p:cNvPicPr>
            <a:picLocks noChangeAspect="1"/>
          </p:cNvPicPr>
          <p:nvPr/>
        </p:nvPicPr>
        <p:blipFill>
          <a:blip r:embed="rId3"/>
          <a:stretch>
            <a:fillRect/>
          </a:stretch>
        </p:blipFill>
        <p:spPr>
          <a:xfrm>
            <a:off x="2233723" y="589219"/>
            <a:ext cx="7778529" cy="5679561"/>
          </a:xfrm>
          <a:prstGeom prst="rect">
            <a:avLst/>
          </a:prstGeom>
        </p:spPr>
      </p:pic>
    </p:spTree>
    <p:extLst>
      <p:ext uri="{BB962C8B-B14F-4D97-AF65-F5344CB8AC3E}">
        <p14:creationId xmlns:p14="http://schemas.microsoft.com/office/powerpoint/2010/main" val="667853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D68C-EB98-0E82-C050-A3F4BC8E77D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FA5CDAE-ECB1-A3BA-05C5-B589FA4ED1D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ECB32D9-9992-49CA-F219-4FAF307D4202}"/>
              </a:ext>
            </a:extLst>
          </p:cNvPr>
          <p:cNvPicPr>
            <a:picLocks noChangeAspect="1"/>
          </p:cNvPicPr>
          <p:nvPr/>
        </p:nvPicPr>
        <p:blipFill>
          <a:blip r:embed="rId2"/>
          <a:stretch>
            <a:fillRect/>
          </a:stretch>
        </p:blipFill>
        <p:spPr>
          <a:xfrm>
            <a:off x="1680729" y="266704"/>
            <a:ext cx="8499590" cy="5884332"/>
          </a:xfrm>
          <a:prstGeom prst="rect">
            <a:avLst/>
          </a:prstGeom>
        </p:spPr>
      </p:pic>
      <p:sp>
        <p:nvSpPr>
          <p:cNvPr id="6" name="TextBox 5">
            <a:extLst>
              <a:ext uri="{FF2B5EF4-FFF2-40B4-BE49-F238E27FC236}">
                <a16:creationId xmlns:a16="http://schemas.microsoft.com/office/drawing/2014/main" id="{FE10B967-E6F4-1356-2ACA-028895F974DD}"/>
              </a:ext>
            </a:extLst>
          </p:cNvPr>
          <p:cNvSpPr txBox="1"/>
          <p:nvPr/>
        </p:nvSpPr>
        <p:spPr>
          <a:xfrm>
            <a:off x="285750" y="6389370"/>
            <a:ext cx="5771132" cy="646331"/>
          </a:xfrm>
          <a:prstGeom prst="rect">
            <a:avLst/>
          </a:prstGeom>
          <a:noFill/>
        </p:spPr>
        <p:txBody>
          <a:bodyPr wrap="none" rtlCol="0">
            <a:spAutoFit/>
          </a:bodyPr>
          <a:lstStyle/>
          <a:p>
            <a:r>
              <a:rPr lang="en-GB" dirty="0">
                <a:hlinkClick r:id="rId3"/>
              </a:rPr>
              <a:t>https://www.youtube.com/watch?v=T0rRocdBx2E</a:t>
            </a:r>
            <a:endParaRPr lang="en-GB" dirty="0"/>
          </a:p>
          <a:p>
            <a:endParaRPr lang="en-GB" dirty="0"/>
          </a:p>
        </p:txBody>
      </p:sp>
    </p:spTree>
    <p:extLst>
      <p:ext uri="{BB962C8B-B14F-4D97-AF65-F5344CB8AC3E}">
        <p14:creationId xmlns:p14="http://schemas.microsoft.com/office/powerpoint/2010/main" val="327188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313A-7A5A-A980-30E5-6C4816362281}"/>
              </a:ext>
            </a:extLst>
          </p:cNvPr>
          <p:cNvSpPr>
            <a:spLocks noGrp="1"/>
          </p:cNvSpPr>
          <p:nvPr>
            <p:ph type="title"/>
          </p:nvPr>
        </p:nvSpPr>
        <p:spPr>
          <a:xfrm>
            <a:off x="445770" y="562188"/>
            <a:ext cx="11578590" cy="706964"/>
          </a:xfrm>
        </p:spPr>
        <p:txBody>
          <a:bodyPr/>
          <a:lstStyle/>
          <a:p>
            <a:r>
              <a:rPr lang="en-GB" dirty="0"/>
              <a:t>https://collins.co.uk/pages/little-wandle-at-home</a:t>
            </a:r>
          </a:p>
        </p:txBody>
      </p:sp>
      <p:pic>
        <p:nvPicPr>
          <p:cNvPr id="11" name="Picture 10">
            <a:extLst>
              <a:ext uri="{FF2B5EF4-FFF2-40B4-BE49-F238E27FC236}">
                <a16:creationId xmlns:a16="http://schemas.microsoft.com/office/drawing/2014/main" id="{2C3947B3-CB83-5BD2-5E77-8DECA7762A63}"/>
              </a:ext>
            </a:extLst>
          </p:cNvPr>
          <p:cNvPicPr>
            <a:picLocks noChangeAspect="1"/>
          </p:cNvPicPr>
          <p:nvPr/>
        </p:nvPicPr>
        <p:blipFill>
          <a:blip r:embed="rId2"/>
          <a:stretch>
            <a:fillRect/>
          </a:stretch>
        </p:blipFill>
        <p:spPr>
          <a:xfrm>
            <a:off x="577477" y="1614234"/>
            <a:ext cx="11037046" cy="5243766"/>
          </a:xfrm>
          <a:prstGeom prst="rect">
            <a:avLst/>
          </a:prstGeom>
        </p:spPr>
      </p:pic>
    </p:spTree>
    <p:extLst>
      <p:ext uri="{BB962C8B-B14F-4D97-AF65-F5344CB8AC3E}">
        <p14:creationId xmlns:p14="http://schemas.microsoft.com/office/powerpoint/2010/main" val="1830798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Phonics at St Michael’s</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a:xfrm>
            <a:off x="1154954" y="2603499"/>
            <a:ext cx="8825659" cy="3939343"/>
          </a:xfrm>
        </p:spPr>
        <p:txBody>
          <a:bodyPr>
            <a:normAutofit fontScale="92500" lnSpcReduction="10000"/>
          </a:bodyPr>
          <a:lstStyle/>
          <a:p>
            <a:endParaRPr lang="en-GB" dirty="0">
              <a:latin typeface="Sassoon Infant Std" panose="020B0503020103030203" pitchFamily="34" charset="0"/>
            </a:endParaRPr>
          </a:p>
          <a:p>
            <a:r>
              <a:rPr lang="en-GB" sz="2000" b="1" u="sng" dirty="0">
                <a:latin typeface="Sassoon Infant Std" panose="020B0503020103030203" pitchFamily="34" charset="0"/>
              </a:rPr>
              <a:t>Little </a:t>
            </a:r>
            <a:r>
              <a:rPr lang="en-GB" sz="2000" b="1" u="sng" dirty="0" err="1">
                <a:latin typeface="Sassoon Infant Std" panose="020B0503020103030203" pitchFamily="34" charset="0"/>
              </a:rPr>
              <a:t>Wandle</a:t>
            </a:r>
            <a:endParaRPr lang="en-GB" sz="2000" b="1" u="sng" dirty="0">
              <a:latin typeface="Sassoon Infant Std" panose="020B0503020103030203" pitchFamily="34" charset="0"/>
            </a:endParaRPr>
          </a:p>
          <a:p>
            <a:endParaRPr lang="en-GB" dirty="0">
              <a:latin typeface="Sassoon Infant Std" panose="020B0503020103030203" pitchFamily="34" charset="0"/>
            </a:endParaRPr>
          </a:p>
          <a:p>
            <a:r>
              <a:rPr lang="en-GB" dirty="0">
                <a:latin typeface="Sassoon Infant Std" panose="020B0503020103030203" pitchFamily="34" charset="0"/>
              </a:rPr>
              <a:t>Why Little </a:t>
            </a:r>
            <a:r>
              <a:rPr lang="en-GB" dirty="0" err="1">
                <a:latin typeface="Sassoon Infant Std" panose="020B0503020103030203" pitchFamily="34" charset="0"/>
              </a:rPr>
              <a:t>Wandle</a:t>
            </a:r>
            <a:r>
              <a:rPr lang="en-GB" dirty="0">
                <a:latin typeface="Sassoon Infant Std" panose="020B0503020103030203" pitchFamily="34" charset="0"/>
              </a:rPr>
              <a:t>? </a:t>
            </a:r>
          </a:p>
          <a:p>
            <a:pPr marL="0" indent="0">
              <a:buNone/>
            </a:pPr>
            <a:r>
              <a:rPr lang="en-GB" dirty="0">
                <a:latin typeface="Sassoon Infant Std" panose="020B0503020103030203" pitchFamily="34" charset="0"/>
              </a:rPr>
              <a:t>Excellent training for all staff to ensure consistency</a:t>
            </a:r>
          </a:p>
          <a:p>
            <a:pPr marL="0" indent="0">
              <a:buNone/>
            </a:pPr>
            <a:r>
              <a:rPr lang="en-GB" dirty="0">
                <a:latin typeface="Sassoon Infant Std" panose="020B0503020103030203" pitchFamily="34" charset="0"/>
              </a:rPr>
              <a:t>Very detailed, thorough and systematic approach to every aspect of phonics and reading</a:t>
            </a:r>
          </a:p>
          <a:p>
            <a:pPr marL="0" indent="0">
              <a:buNone/>
            </a:pPr>
            <a:r>
              <a:rPr lang="en-GB" dirty="0">
                <a:latin typeface="Sassoon Infant Std" panose="020B0503020103030203" pitchFamily="34" charset="0"/>
              </a:rPr>
              <a:t>Engaging resources without distracting from the learning </a:t>
            </a:r>
          </a:p>
          <a:p>
            <a:pPr marL="0" indent="0">
              <a:buNone/>
            </a:pPr>
            <a:r>
              <a:rPr lang="en-GB" dirty="0">
                <a:latin typeface="Sassoon Infant Std" panose="020B0503020103030203" pitchFamily="34" charset="0"/>
              </a:rPr>
              <a:t>Comprehensive system for identifying and supporting children, requiring extra help </a:t>
            </a:r>
          </a:p>
          <a:p>
            <a:pPr marL="0" indent="0">
              <a:buNone/>
            </a:pPr>
            <a:r>
              <a:rPr lang="en-GB" dirty="0">
                <a:latin typeface="Sassoon Infant Std" panose="020B0503020103030203" pitchFamily="34" charset="0"/>
              </a:rPr>
              <a:t>Useful support for parents </a:t>
            </a:r>
          </a:p>
          <a:p>
            <a:pPr marL="0" indent="0">
              <a:buNone/>
            </a:pPr>
            <a:endParaRPr lang="en-GB" dirty="0">
              <a:latin typeface="Sassoon Infant Std" panose="020B0503020103030203" pitchFamily="34" charset="0"/>
            </a:endParaRPr>
          </a:p>
          <a:p>
            <a:pPr marL="0" indent="0">
              <a:buNone/>
            </a:pPr>
            <a:r>
              <a:rPr lang="en-GB" sz="1600" dirty="0">
                <a:latin typeface="Sassoon Infant Std" panose="020B0503020103030203" pitchFamily="34" charset="0"/>
                <a:hlinkClick r:id="rId3"/>
              </a:rPr>
              <a:t>https://www.littlewandlelettersandsounds.org.uk/</a:t>
            </a:r>
            <a:endParaRPr lang="en-GB" sz="1600" dirty="0">
              <a:latin typeface="Sassoon Infant Std" panose="020B0503020103030203" pitchFamily="34" charset="0"/>
            </a:endParaRPr>
          </a:p>
          <a:p>
            <a:pPr marL="0" indent="0">
              <a:buNone/>
            </a:pPr>
            <a:endParaRPr lang="en-GB" sz="1600" dirty="0"/>
          </a:p>
          <a:p>
            <a:pPr marL="0" indent="0">
              <a:buNone/>
            </a:pPr>
            <a:endParaRPr lang="en-US" dirty="0"/>
          </a:p>
        </p:txBody>
      </p:sp>
      <p:pic>
        <p:nvPicPr>
          <p:cNvPr id="2050" name="Picture 2" descr="Little Wandle Letters and Sounds">
            <a:extLst>
              <a:ext uri="{FF2B5EF4-FFF2-40B4-BE49-F238E27FC236}">
                <a16:creationId xmlns:a16="http://schemas.microsoft.com/office/drawing/2014/main" id="{700D2A16-83CF-4656-84D4-928B1CF8A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3621" y="228452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594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D795D-6431-9894-8352-73E9D912452D}"/>
              </a:ext>
            </a:extLst>
          </p:cNvPr>
          <p:cNvSpPr>
            <a:spLocks noGrp="1"/>
          </p:cNvSpPr>
          <p:nvPr>
            <p:ph type="title"/>
          </p:nvPr>
        </p:nvSpPr>
        <p:spPr/>
        <p:txBody>
          <a:bodyPr/>
          <a:lstStyle/>
          <a:p>
            <a:r>
              <a:rPr lang="en-GB" dirty="0"/>
              <a:t>Early Learning Goal </a:t>
            </a:r>
          </a:p>
        </p:txBody>
      </p:sp>
      <p:pic>
        <p:nvPicPr>
          <p:cNvPr id="3" name="Picture 2" descr="A close-up of a screen&#10;&#10;AI-generated content may be incorrect.">
            <a:extLst>
              <a:ext uri="{FF2B5EF4-FFF2-40B4-BE49-F238E27FC236}">
                <a16:creationId xmlns:a16="http://schemas.microsoft.com/office/drawing/2014/main" id="{32614D3B-A106-E060-3C5E-DCDEEC9D0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22618"/>
            <a:ext cx="3744278" cy="6074593"/>
          </a:xfrm>
          <a:prstGeom prst="rect">
            <a:avLst/>
          </a:prstGeom>
        </p:spPr>
      </p:pic>
    </p:spTree>
    <p:extLst>
      <p:ext uri="{BB962C8B-B14F-4D97-AF65-F5344CB8AC3E}">
        <p14:creationId xmlns:p14="http://schemas.microsoft.com/office/powerpoint/2010/main" val="107287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Thank you!! </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normAutofit/>
          </a:bodyPr>
          <a:lstStyle/>
          <a:p>
            <a:r>
              <a:rPr lang="en-GB" dirty="0">
                <a:latin typeface="Sassoon Infant Std" panose="020B0503020103030203" pitchFamily="34" charset="0"/>
                <a:cs typeface="Calibri" panose="020F0502020204030204" pitchFamily="34" charset="0"/>
              </a:rPr>
              <a:t>Thank you for attending!</a:t>
            </a:r>
          </a:p>
          <a:p>
            <a:endParaRPr lang="en-GB" dirty="0">
              <a:latin typeface="Sassoon Infant Std" panose="020B0503020103030203" pitchFamily="34" charset="0"/>
              <a:cs typeface="Calibri" panose="020F0502020204030204" pitchFamily="34" charset="0"/>
            </a:endParaRPr>
          </a:p>
          <a:p>
            <a:r>
              <a:rPr lang="en-GB" dirty="0">
                <a:latin typeface="Sassoon Infant Std" panose="020B0503020103030203" pitchFamily="34" charset="0"/>
                <a:cs typeface="Calibri" panose="020F0502020204030204" pitchFamily="34" charset="0"/>
              </a:rPr>
              <a:t>If you would like anymore information, to discuss anything phonic or reading related or would like support for yourselves or your child, please speak to your child’s class teacher or contact one of us.  </a:t>
            </a:r>
          </a:p>
          <a:p>
            <a:r>
              <a:rPr lang="en-GB" dirty="0">
                <a:latin typeface="Sassoon Infant Std" panose="020B0503020103030203" pitchFamily="34" charset="0"/>
                <a:cs typeface="Calibri" panose="020F0502020204030204" pitchFamily="34" charset="0"/>
              </a:rPr>
              <a:t>Any questions?? </a:t>
            </a:r>
          </a:p>
          <a:p>
            <a:endParaRPr lang="en-GB" dirty="0">
              <a:latin typeface="Sassoon Infant Std" panose="020B0503020103030203" pitchFamily="34" charset="0"/>
              <a:cs typeface="Calibri" panose="020F0502020204030204" pitchFamily="34" charset="0"/>
            </a:endParaRPr>
          </a:p>
          <a:p>
            <a:pPr marL="0" indent="0">
              <a:buNone/>
            </a:pPr>
            <a:r>
              <a:rPr lang="en-GB" dirty="0">
                <a:latin typeface="Sassoon Infant Std" panose="020B0503020103030203" pitchFamily="34" charset="0"/>
                <a:cs typeface="Calibri" panose="020F0502020204030204" pitchFamily="34" charset="0"/>
                <a:hlinkClick r:id="rId2"/>
              </a:rPr>
              <a:t>cdibden@stm.act-academytrust.org</a:t>
            </a:r>
            <a:endParaRPr lang="en-GB" dirty="0">
              <a:latin typeface="Sassoon Infant Std" panose="020B0503020103030203" pitchFamily="34" charset="0"/>
              <a:cs typeface="Calibri" panose="020F0502020204030204" pitchFamily="34" charset="0"/>
            </a:endParaRPr>
          </a:p>
          <a:p>
            <a:pPr marL="0" indent="0">
              <a:buNone/>
            </a:pPr>
            <a:r>
              <a:rPr lang="en-GB" dirty="0">
                <a:latin typeface="Sassoon Infant Std" panose="020B0503020103030203" pitchFamily="34" charset="0"/>
                <a:cs typeface="Calibri" panose="020F0502020204030204" pitchFamily="34" charset="0"/>
                <a:hlinkClick r:id="rId3"/>
              </a:rPr>
              <a:t>sowen@stm.act-academytrust.org</a:t>
            </a:r>
            <a:endParaRPr lang="en-GB" dirty="0">
              <a:latin typeface="Sassoon Infant Std" panose="020B0503020103030203"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816839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Phonics Lessons @ St Michael’s</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normAutofit/>
          </a:bodyPr>
          <a:lstStyle/>
          <a:p>
            <a:r>
              <a:rPr lang="en-GB" dirty="0">
                <a:latin typeface="Sassoon Infant Std" panose="020B0503020103030203" pitchFamily="34" charset="0"/>
              </a:rPr>
              <a:t>Daily lessons for EYFS &amp; Year 1 (and currently Year 2)  </a:t>
            </a:r>
          </a:p>
          <a:p>
            <a:r>
              <a:rPr lang="en-GB" dirty="0">
                <a:latin typeface="Sassoon Infant Std" panose="020B0503020103030203" pitchFamily="34" charset="0"/>
              </a:rPr>
              <a:t>Whole Class teaching </a:t>
            </a:r>
          </a:p>
          <a:p>
            <a:r>
              <a:rPr lang="en-GB" dirty="0">
                <a:latin typeface="Sassoon Infant Std" panose="020B0503020103030203" pitchFamily="34" charset="0"/>
              </a:rPr>
              <a:t>Follow a specific order of teaching </a:t>
            </a:r>
          </a:p>
          <a:p>
            <a:r>
              <a:rPr lang="en-GB" dirty="0">
                <a:latin typeface="Sassoon Infant Std" panose="020B0503020103030203" pitchFamily="34" charset="0"/>
              </a:rPr>
              <a:t>4 new sounds per week (review on a Friday) </a:t>
            </a:r>
          </a:p>
          <a:p>
            <a:r>
              <a:rPr lang="en-GB" dirty="0">
                <a:latin typeface="Sassoon Infant Std" panose="020B0503020103030203" pitchFamily="34" charset="0"/>
              </a:rPr>
              <a:t>Use Little </a:t>
            </a:r>
            <a:r>
              <a:rPr lang="en-GB" dirty="0" err="1">
                <a:latin typeface="Sassoon Infant Std" panose="020B0503020103030203" pitchFamily="34" charset="0"/>
              </a:rPr>
              <a:t>Wandle</a:t>
            </a:r>
            <a:r>
              <a:rPr lang="en-GB" dirty="0">
                <a:latin typeface="Sassoon Infant Std" panose="020B0503020103030203" pitchFamily="34" charset="0"/>
              </a:rPr>
              <a:t> resources-consistent across all classes</a:t>
            </a:r>
          </a:p>
          <a:p>
            <a:r>
              <a:rPr lang="en-GB" dirty="0">
                <a:latin typeface="Sassoon Infant Std" panose="020B0503020103030203" pitchFamily="34" charset="0"/>
              </a:rPr>
              <a:t>Daily assessment of learning and half termly summative </a:t>
            </a:r>
            <a:r>
              <a:rPr lang="en-GB" dirty="0" err="1">
                <a:latin typeface="Sassoon Infant Std" panose="020B0503020103030203" pitchFamily="34" charset="0"/>
              </a:rPr>
              <a:t>assesments</a:t>
            </a:r>
            <a:endParaRPr lang="en-GB" dirty="0">
              <a:latin typeface="Sassoon Infant Std" panose="020B0503020103030203" pitchFamily="34" charset="0"/>
            </a:endParaRPr>
          </a:p>
          <a:p>
            <a:r>
              <a:rPr lang="en-GB" dirty="0">
                <a:latin typeface="Sassoon Infant Std" panose="020B0503020103030203" pitchFamily="34" charset="0"/>
              </a:rPr>
              <a:t>Repeated practice daily  </a:t>
            </a:r>
          </a:p>
          <a:p>
            <a:r>
              <a:rPr lang="en-GB" dirty="0">
                <a:latin typeface="Sassoon Infant Std" panose="020B0503020103030203" pitchFamily="34" charset="0"/>
              </a:rPr>
              <a:t>Keep-Up support for those who may need a little extra input</a:t>
            </a:r>
            <a:endParaRPr lang="en-GB" dirty="0">
              <a:highlight>
                <a:srgbClr val="FFFF00"/>
              </a:highlight>
              <a:latin typeface="Sassoon Infant Std" panose="020B0503020103030203" pitchFamily="34" charset="0"/>
            </a:endParaRPr>
          </a:p>
          <a:p>
            <a:pPr marL="0" indent="0">
              <a:buNone/>
            </a:pPr>
            <a:endParaRPr lang="en-US" dirty="0">
              <a:highlight>
                <a:srgbClr val="FF0000"/>
              </a:highlight>
              <a:latin typeface="Sassoon Infant Std" panose="020B0503020103030203" pitchFamily="34" charset="0"/>
            </a:endParaRPr>
          </a:p>
        </p:txBody>
      </p:sp>
    </p:spTree>
    <p:extLst>
      <p:ext uri="{BB962C8B-B14F-4D97-AF65-F5344CB8AC3E}">
        <p14:creationId xmlns:p14="http://schemas.microsoft.com/office/powerpoint/2010/main" val="294861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err="1"/>
              <a:t>Terminolgy</a:t>
            </a:r>
            <a:r>
              <a:rPr lang="en-GB" dirty="0"/>
              <a:t> </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a:xfrm>
            <a:off x="688610" y="2104008"/>
            <a:ext cx="10314996" cy="4753992"/>
          </a:xfrm>
        </p:spPr>
        <p:txBody>
          <a:bodyPr>
            <a:normAutofit/>
          </a:bodyPr>
          <a:lstStyle/>
          <a:p>
            <a:pPr marL="0" indent="0">
              <a:buNone/>
            </a:pPr>
            <a:r>
              <a:rPr lang="en-GB" altLang="en-US" sz="1900" dirty="0">
                <a:solidFill>
                  <a:srgbClr val="404040"/>
                </a:solidFill>
                <a:latin typeface="Sassoon Infant Std" panose="020B0503020103030203" pitchFamily="34" charset="0"/>
              </a:rPr>
              <a:t>You may hear your children say…</a:t>
            </a:r>
          </a:p>
          <a:p>
            <a:pPr>
              <a:lnSpc>
                <a:spcPct val="110000"/>
              </a:lnSpc>
            </a:pPr>
            <a:r>
              <a:rPr lang="en-GB" altLang="en-US" sz="1900" b="1" dirty="0">
                <a:solidFill>
                  <a:srgbClr val="404040"/>
                </a:solidFill>
                <a:latin typeface="Sassoon Infant Std" panose="020B0503020103030203" pitchFamily="34" charset="0"/>
              </a:rPr>
              <a:t>Phoneme </a:t>
            </a:r>
            <a:r>
              <a:rPr lang="en-GB" altLang="en-US" sz="1900" dirty="0">
                <a:solidFill>
                  <a:srgbClr val="404040"/>
                </a:solidFill>
                <a:latin typeface="Sassoon Infant Std" panose="020B0503020103030203" pitchFamily="34" charset="0"/>
              </a:rPr>
              <a:t>- </a:t>
            </a:r>
            <a:r>
              <a:rPr lang="en-GB" altLang="en-US" sz="1500" dirty="0">
                <a:solidFill>
                  <a:srgbClr val="404040"/>
                </a:solidFill>
                <a:latin typeface="Sassoon Infant Std" panose="020B0503020103030203" pitchFamily="34" charset="0"/>
              </a:rPr>
              <a:t>the smallest unit of sounds. </a:t>
            </a:r>
          </a:p>
          <a:p>
            <a:pPr>
              <a:lnSpc>
                <a:spcPct val="110000"/>
              </a:lnSpc>
            </a:pPr>
            <a:r>
              <a:rPr lang="en-GB" altLang="en-US" sz="1900" b="1" dirty="0">
                <a:solidFill>
                  <a:srgbClr val="404040"/>
                </a:solidFill>
                <a:latin typeface="Sassoon Infant Std" panose="020B0503020103030203" pitchFamily="34" charset="0"/>
              </a:rPr>
              <a:t>Grapheme</a:t>
            </a:r>
            <a:r>
              <a:rPr lang="en-GB" altLang="en-US" sz="1900" dirty="0">
                <a:solidFill>
                  <a:srgbClr val="404040"/>
                </a:solidFill>
                <a:latin typeface="Sassoon Infant Std" panose="020B0503020103030203" pitchFamily="34" charset="0"/>
              </a:rPr>
              <a:t>- </a:t>
            </a:r>
            <a:r>
              <a:rPr lang="en-GB" altLang="en-US" sz="1500" dirty="0">
                <a:solidFill>
                  <a:srgbClr val="404040"/>
                </a:solidFill>
                <a:latin typeface="Sassoon Infant Std" panose="020B0503020103030203" pitchFamily="34" charset="0"/>
              </a:rPr>
              <a:t>The written representation of a phoneme (sound). There can be more than one way to spell some phonemes  </a:t>
            </a:r>
            <a:r>
              <a:rPr lang="en-US" sz="1500" dirty="0" err="1">
                <a:latin typeface="Sassoon Infant Std" panose="020B0503020103030203" pitchFamily="34" charset="0"/>
              </a:rPr>
              <a:t>E.g</a:t>
            </a:r>
            <a:r>
              <a:rPr lang="en-US" sz="1500" dirty="0">
                <a:latin typeface="Sassoon Infant Std" panose="020B0503020103030203" pitchFamily="34" charset="0"/>
              </a:rPr>
              <a:t> - phoneme ‘ay’ is spelt differently in each of the words ‘w</a:t>
            </a:r>
            <a:r>
              <a:rPr lang="en-US" sz="1500" b="1" dirty="0">
                <a:solidFill>
                  <a:srgbClr val="0070C0"/>
                </a:solidFill>
                <a:latin typeface="Sassoon Infant Std" panose="020B0503020103030203" pitchFamily="34" charset="0"/>
              </a:rPr>
              <a:t>ay</a:t>
            </a:r>
            <a:r>
              <a:rPr lang="en-US" sz="1500" dirty="0">
                <a:latin typeface="Sassoon Infant Std" panose="020B0503020103030203" pitchFamily="34" charset="0"/>
              </a:rPr>
              <a:t>’, ‘m</a:t>
            </a:r>
            <a:r>
              <a:rPr lang="en-US" sz="1500" b="1" dirty="0">
                <a:solidFill>
                  <a:srgbClr val="0070C0"/>
                </a:solidFill>
                <a:latin typeface="Sassoon Infant Std" panose="020B0503020103030203" pitchFamily="34" charset="0"/>
              </a:rPr>
              <a:t>a</a:t>
            </a:r>
            <a:r>
              <a:rPr lang="en-US" sz="1500" dirty="0">
                <a:latin typeface="Sassoon Infant Std" panose="020B0503020103030203" pitchFamily="34" charset="0"/>
              </a:rPr>
              <a:t>k</a:t>
            </a:r>
            <a:r>
              <a:rPr lang="en-US" sz="1500" b="1" dirty="0">
                <a:solidFill>
                  <a:srgbClr val="0070C0"/>
                </a:solidFill>
                <a:latin typeface="Sassoon Infant Std" panose="020B0503020103030203" pitchFamily="34" charset="0"/>
              </a:rPr>
              <a:t>e</a:t>
            </a:r>
            <a:r>
              <a:rPr lang="en-US" sz="1500" dirty="0">
                <a:latin typeface="Sassoon Infant Std" panose="020B0503020103030203" pitchFamily="34" charset="0"/>
              </a:rPr>
              <a:t>’, ‘f</a:t>
            </a:r>
            <a:r>
              <a:rPr lang="en-US" sz="1500" b="1" dirty="0">
                <a:solidFill>
                  <a:srgbClr val="0070C0"/>
                </a:solidFill>
                <a:latin typeface="Sassoon Infant Std" panose="020B0503020103030203" pitchFamily="34" charset="0"/>
              </a:rPr>
              <a:t>ai</a:t>
            </a:r>
            <a:r>
              <a:rPr lang="en-US" sz="1500" dirty="0">
                <a:latin typeface="Sassoon Infant Std" panose="020B0503020103030203" pitchFamily="34" charset="0"/>
              </a:rPr>
              <a:t>l’, ‘gr</a:t>
            </a:r>
            <a:r>
              <a:rPr lang="en-US" sz="1500" b="1" dirty="0">
                <a:solidFill>
                  <a:srgbClr val="0070C0"/>
                </a:solidFill>
                <a:latin typeface="Sassoon Infant Std" panose="020B0503020103030203" pitchFamily="34" charset="0"/>
              </a:rPr>
              <a:t>ea</a:t>
            </a:r>
            <a:r>
              <a:rPr lang="en-US" sz="1500" dirty="0">
                <a:latin typeface="Sassoon Infant Std" panose="020B0503020103030203" pitchFamily="34" charset="0"/>
              </a:rPr>
              <a:t>t’, ‘sl</a:t>
            </a:r>
            <a:r>
              <a:rPr lang="en-US" sz="1500" b="1" dirty="0">
                <a:solidFill>
                  <a:srgbClr val="0070C0"/>
                </a:solidFill>
                <a:latin typeface="Sassoon Infant Std" panose="020B0503020103030203" pitchFamily="34" charset="0"/>
              </a:rPr>
              <a:t>eigh</a:t>
            </a:r>
            <a:r>
              <a:rPr lang="en-US" sz="1500" dirty="0">
                <a:latin typeface="Sassoon Infant Std" panose="020B0503020103030203" pitchFamily="34" charset="0"/>
              </a:rPr>
              <a:t>’ and ‘l</a:t>
            </a:r>
            <a:r>
              <a:rPr lang="en-US" sz="1500" b="1" dirty="0">
                <a:solidFill>
                  <a:srgbClr val="0070C0"/>
                </a:solidFill>
                <a:latin typeface="Sassoon Infant Std" panose="020B0503020103030203" pitchFamily="34" charset="0"/>
              </a:rPr>
              <a:t>a</a:t>
            </a:r>
            <a:r>
              <a:rPr lang="en-US" sz="1500" dirty="0">
                <a:latin typeface="Sassoon Infant Std" panose="020B0503020103030203" pitchFamily="34" charset="0"/>
              </a:rPr>
              <a:t>dy’. </a:t>
            </a:r>
            <a:endParaRPr lang="en-GB" altLang="en-US" sz="1500" dirty="0">
              <a:solidFill>
                <a:srgbClr val="404040"/>
              </a:solidFill>
              <a:latin typeface="Sassoon Infant Std" panose="020B0503020103030203" pitchFamily="34" charset="0"/>
            </a:endParaRPr>
          </a:p>
          <a:p>
            <a:pPr>
              <a:lnSpc>
                <a:spcPct val="110000"/>
              </a:lnSpc>
            </a:pPr>
            <a:r>
              <a:rPr lang="en-GB" altLang="en-US" sz="1900" b="1" dirty="0">
                <a:solidFill>
                  <a:srgbClr val="404040"/>
                </a:solidFill>
                <a:latin typeface="Sassoon Infant Std" panose="020B0503020103030203" pitchFamily="34" charset="0"/>
              </a:rPr>
              <a:t>Digraph</a:t>
            </a:r>
            <a:r>
              <a:rPr lang="en-GB" altLang="en-US" sz="1900" dirty="0">
                <a:solidFill>
                  <a:srgbClr val="404040"/>
                </a:solidFill>
                <a:latin typeface="Sassoon Infant Std" panose="020B0503020103030203" pitchFamily="34" charset="0"/>
              </a:rPr>
              <a:t> - </a:t>
            </a:r>
            <a:r>
              <a:rPr lang="en-GB" altLang="en-US" sz="1500" dirty="0">
                <a:solidFill>
                  <a:srgbClr val="404040"/>
                </a:solidFill>
                <a:latin typeface="Sassoon Infant Std" panose="020B0503020103030203" pitchFamily="34" charset="0"/>
              </a:rPr>
              <a:t>A grapheme containing </a:t>
            </a:r>
            <a:r>
              <a:rPr lang="en-GB" altLang="en-US" sz="1500" b="1" dirty="0">
                <a:solidFill>
                  <a:srgbClr val="404040"/>
                </a:solidFill>
                <a:latin typeface="Sassoon Infant Std" panose="020B0503020103030203" pitchFamily="34" charset="0"/>
              </a:rPr>
              <a:t>two letters that makes just one sound </a:t>
            </a:r>
            <a:r>
              <a:rPr lang="en-GB" altLang="en-US" sz="1500" dirty="0">
                <a:solidFill>
                  <a:srgbClr val="404040"/>
                </a:solidFill>
                <a:latin typeface="Sassoon Infant Std" panose="020B0503020103030203" pitchFamily="34" charset="0"/>
              </a:rPr>
              <a:t>(phoneme) – oi/ar.</a:t>
            </a:r>
          </a:p>
          <a:p>
            <a:pPr>
              <a:lnSpc>
                <a:spcPct val="110000"/>
              </a:lnSpc>
            </a:pPr>
            <a:r>
              <a:rPr lang="en-GB" altLang="en-US" sz="1900" b="1" dirty="0">
                <a:solidFill>
                  <a:srgbClr val="404040"/>
                </a:solidFill>
                <a:latin typeface="Sassoon Infant Std" panose="020B0503020103030203" pitchFamily="34" charset="0"/>
              </a:rPr>
              <a:t>Trigraphs</a:t>
            </a:r>
            <a:r>
              <a:rPr lang="en-GB" altLang="en-US" sz="1900" dirty="0">
                <a:solidFill>
                  <a:srgbClr val="404040"/>
                </a:solidFill>
                <a:latin typeface="Sassoon Infant Std" panose="020B0503020103030203" pitchFamily="34" charset="0"/>
              </a:rPr>
              <a:t> </a:t>
            </a:r>
            <a:r>
              <a:rPr lang="en-GB" altLang="en-US" sz="1500" dirty="0">
                <a:solidFill>
                  <a:srgbClr val="404040"/>
                </a:solidFill>
                <a:latin typeface="Sassoon Infant Std" panose="020B0503020103030203" pitchFamily="34" charset="0"/>
              </a:rPr>
              <a:t>– A grapheme containing </a:t>
            </a:r>
            <a:r>
              <a:rPr lang="en-GB" altLang="en-US" sz="1500" b="1" dirty="0">
                <a:solidFill>
                  <a:srgbClr val="404040"/>
                </a:solidFill>
                <a:latin typeface="Sassoon Infant Std" panose="020B0503020103030203" pitchFamily="34" charset="0"/>
              </a:rPr>
              <a:t>three letters that makes just one sound </a:t>
            </a:r>
            <a:r>
              <a:rPr lang="en-GB" altLang="en-US" sz="1500" dirty="0">
                <a:solidFill>
                  <a:srgbClr val="404040"/>
                </a:solidFill>
                <a:latin typeface="Sassoon Infant Std" panose="020B0503020103030203" pitchFamily="34" charset="0"/>
              </a:rPr>
              <a:t>(phoneme) - </a:t>
            </a:r>
            <a:r>
              <a:rPr lang="en-GB" altLang="en-US" sz="1500" dirty="0" err="1">
                <a:solidFill>
                  <a:srgbClr val="404040"/>
                </a:solidFill>
                <a:latin typeface="Sassoon Infant Std" panose="020B0503020103030203" pitchFamily="34" charset="0"/>
              </a:rPr>
              <a:t>igh</a:t>
            </a:r>
            <a:r>
              <a:rPr lang="en-GB" altLang="en-US" sz="1500" dirty="0">
                <a:solidFill>
                  <a:srgbClr val="404040"/>
                </a:solidFill>
                <a:latin typeface="Sassoon Infant Std" panose="020B0503020103030203" pitchFamily="34" charset="0"/>
              </a:rPr>
              <a:t>/air                                                                                               </a:t>
            </a:r>
          </a:p>
          <a:p>
            <a:pPr>
              <a:lnSpc>
                <a:spcPct val="110000"/>
              </a:lnSpc>
            </a:pPr>
            <a:r>
              <a:rPr lang="en-GB" altLang="en-US" sz="1900" b="1" dirty="0">
                <a:solidFill>
                  <a:srgbClr val="404040"/>
                </a:solidFill>
                <a:latin typeface="Sassoon Infant Std" panose="020B0503020103030203" pitchFamily="34" charset="0"/>
              </a:rPr>
              <a:t>Split digraphs </a:t>
            </a:r>
            <a:r>
              <a:rPr lang="en-GB" altLang="en-US" sz="1500" dirty="0">
                <a:solidFill>
                  <a:srgbClr val="404040"/>
                </a:solidFill>
                <a:latin typeface="Sassoon Infant Std" panose="020B0503020103030203" pitchFamily="34" charset="0"/>
              </a:rPr>
              <a:t>– 2 vowels with a consonant in between  - l</a:t>
            </a:r>
            <a:r>
              <a:rPr lang="en-GB" altLang="en-US" sz="1500" b="1" dirty="0">
                <a:solidFill>
                  <a:srgbClr val="404040"/>
                </a:solidFill>
                <a:latin typeface="Sassoon Infant Std" panose="020B0503020103030203" pitchFamily="34" charset="0"/>
              </a:rPr>
              <a:t>i</a:t>
            </a:r>
            <a:r>
              <a:rPr lang="en-GB" altLang="en-US" sz="1500" dirty="0">
                <a:solidFill>
                  <a:srgbClr val="404040"/>
                </a:solidFill>
                <a:latin typeface="Sassoon Infant Std" panose="020B0503020103030203" pitchFamily="34" charset="0"/>
              </a:rPr>
              <a:t>k</a:t>
            </a:r>
            <a:r>
              <a:rPr lang="en-GB" altLang="en-US" sz="1500" b="1" dirty="0">
                <a:solidFill>
                  <a:srgbClr val="404040"/>
                </a:solidFill>
                <a:latin typeface="Sassoon Infant Std" panose="020B0503020103030203" pitchFamily="34" charset="0"/>
              </a:rPr>
              <a:t>e</a:t>
            </a:r>
            <a:r>
              <a:rPr lang="en-GB" altLang="en-US" sz="1500" dirty="0">
                <a:solidFill>
                  <a:srgbClr val="404040"/>
                </a:solidFill>
                <a:latin typeface="Sassoon Infant Std" panose="020B0503020103030203" pitchFamily="34" charset="0"/>
              </a:rPr>
              <a:t>/c</a:t>
            </a:r>
            <a:r>
              <a:rPr lang="en-GB" altLang="en-US" sz="1500" b="1" dirty="0">
                <a:solidFill>
                  <a:srgbClr val="404040"/>
                </a:solidFill>
                <a:latin typeface="Sassoon Infant Std" panose="020B0503020103030203" pitchFamily="34" charset="0"/>
              </a:rPr>
              <a:t>a</a:t>
            </a:r>
            <a:r>
              <a:rPr lang="en-GB" altLang="en-US" sz="1500" dirty="0">
                <a:solidFill>
                  <a:srgbClr val="404040"/>
                </a:solidFill>
                <a:latin typeface="Sassoon Infant Std" panose="020B0503020103030203" pitchFamily="34" charset="0"/>
              </a:rPr>
              <a:t>k</a:t>
            </a:r>
            <a:r>
              <a:rPr lang="en-GB" altLang="en-US" sz="1500" b="1" dirty="0">
                <a:solidFill>
                  <a:srgbClr val="404040"/>
                </a:solidFill>
                <a:latin typeface="Sassoon Infant Std" panose="020B0503020103030203" pitchFamily="34" charset="0"/>
              </a:rPr>
              <a:t>e - </a:t>
            </a:r>
            <a:r>
              <a:rPr lang="en-GB" altLang="en-US" sz="1500" dirty="0">
                <a:solidFill>
                  <a:srgbClr val="404040"/>
                </a:solidFill>
                <a:latin typeface="Sassoon Infant Std" panose="020B0503020103030203" pitchFamily="34" charset="0"/>
              </a:rPr>
              <a:t>(Used to be known as the magic e!)</a:t>
            </a:r>
          </a:p>
          <a:p>
            <a:pPr>
              <a:lnSpc>
                <a:spcPct val="110000"/>
              </a:lnSpc>
            </a:pPr>
            <a:r>
              <a:rPr lang="en-GB" altLang="en-US" sz="1900" b="1" dirty="0">
                <a:solidFill>
                  <a:srgbClr val="404040"/>
                </a:solidFill>
                <a:latin typeface="Sassoon Infant Std" panose="020B0503020103030203" pitchFamily="34" charset="0"/>
              </a:rPr>
              <a:t>Adjacent Consonants </a:t>
            </a:r>
            <a:r>
              <a:rPr lang="en-GB" altLang="en-US" sz="1500" dirty="0">
                <a:solidFill>
                  <a:srgbClr val="404040"/>
                </a:solidFill>
                <a:latin typeface="Sassoon Infant Std" panose="020B0503020103030203" pitchFamily="34" charset="0"/>
              </a:rPr>
              <a:t>– 2 consonants sat together that do not make a digraph as you can hear each unit of sound.    - stop/first   </a:t>
            </a:r>
          </a:p>
          <a:p>
            <a:pPr>
              <a:lnSpc>
                <a:spcPct val="110000"/>
              </a:lnSpc>
            </a:pPr>
            <a:r>
              <a:rPr lang="en-GB" altLang="en-US" sz="1900" b="1" dirty="0">
                <a:solidFill>
                  <a:srgbClr val="404040"/>
                </a:solidFill>
                <a:latin typeface="Sassoon Infant Std" panose="020B0503020103030203" pitchFamily="34" charset="0"/>
              </a:rPr>
              <a:t>Blending</a:t>
            </a:r>
            <a:r>
              <a:rPr lang="en-GB" altLang="en-US" sz="1500" dirty="0">
                <a:solidFill>
                  <a:srgbClr val="404040"/>
                </a:solidFill>
                <a:latin typeface="Sassoon Infant Std" panose="020B0503020103030203" pitchFamily="34" charset="0"/>
              </a:rPr>
              <a:t> - </a:t>
            </a:r>
            <a:r>
              <a:rPr lang="en-US" sz="1500" dirty="0">
                <a:latin typeface="Sassoon Infant Std" panose="020B0503020103030203" pitchFamily="34" charset="0"/>
              </a:rPr>
              <a:t>Putting together the sounds in a word in order to read it, e.g. ‘f – r – o – g, frog’ </a:t>
            </a:r>
          </a:p>
          <a:p>
            <a:pPr>
              <a:lnSpc>
                <a:spcPct val="110000"/>
              </a:lnSpc>
            </a:pPr>
            <a:r>
              <a:rPr lang="en-US" sz="1900" b="1" dirty="0">
                <a:latin typeface="Sassoon Infant Std" panose="020B0503020103030203" pitchFamily="34" charset="0"/>
              </a:rPr>
              <a:t>Segmenting</a:t>
            </a:r>
            <a:r>
              <a:rPr lang="en-US" sz="1900" dirty="0">
                <a:latin typeface="Sassoon Infant Std" panose="020B0503020103030203" pitchFamily="34" charset="0"/>
              </a:rPr>
              <a:t> </a:t>
            </a:r>
            <a:r>
              <a:rPr lang="en-US" sz="1500" dirty="0">
                <a:latin typeface="Sassoon Infant Std" panose="020B0503020103030203" pitchFamily="34" charset="0"/>
              </a:rPr>
              <a:t>– Breaking a word into sounds in order to spell them, e.g. ‘frog, f – r – o – g’’</a:t>
            </a:r>
            <a:endParaRPr lang="en-GB" altLang="en-US" sz="1500" dirty="0">
              <a:solidFill>
                <a:srgbClr val="404040"/>
              </a:solidFill>
              <a:latin typeface="Sassoon Infant Std" panose="020B0503020103030203" pitchFamily="34" charset="0"/>
            </a:endParaRPr>
          </a:p>
          <a:p>
            <a:endParaRPr lang="en-US" dirty="0"/>
          </a:p>
        </p:txBody>
      </p:sp>
    </p:spTree>
    <p:extLst>
      <p:ext uri="{BB962C8B-B14F-4D97-AF65-F5344CB8AC3E}">
        <p14:creationId xmlns:p14="http://schemas.microsoft.com/office/powerpoint/2010/main" val="346436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Programme Progression  </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lstStyle/>
          <a:p>
            <a:r>
              <a:rPr lang="en-GB" dirty="0"/>
              <a:t>Show document </a:t>
            </a:r>
            <a:endParaRPr lang="en-US" dirty="0"/>
          </a:p>
        </p:txBody>
      </p:sp>
      <p:pic>
        <p:nvPicPr>
          <p:cNvPr id="6" name="Picture 5">
            <a:extLst>
              <a:ext uri="{FF2B5EF4-FFF2-40B4-BE49-F238E27FC236}">
                <a16:creationId xmlns:a16="http://schemas.microsoft.com/office/drawing/2014/main" id="{025ED043-FBE2-4ADF-966D-4CE5BAF96059}"/>
              </a:ext>
            </a:extLst>
          </p:cNvPr>
          <p:cNvPicPr>
            <a:picLocks noChangeAspect="1"/>
          </p:cNvPicPr>
          <p:nvPr/>
        </p:nvPicPr>
        <p:blipFill rotWithShape="1">
          <a:blip r:embed="rId2"/>
          <a:srcRect l="45291" t="16958" r="26820" b="12222"/>
          <a:stretch/>
        </p:blipFill>
        <p:spPr>
          <a:xfrm>
            <a:off x="736846" y="1680632"/>
            <a:ext cx="3468513" cy="4954481"/>
          </a:xfrm>
          <a:prstGeom prst="rect">
            <a:avLst/>
          </a:prstGeom>
        </p:spPr>
      </p:pic>
      <p:pic>
        <p:nvPicPr>
          <p:cNvPr id="7" name="Picture 6">
            <a:extLst>
              <a:ext uri="{FF2B5EF4-FFF2-40B4-BE49-F238E27FC236}">
                <a16:creationId xmlns:a16="http://schemas.microsoft.com/office/drawing/2014/main" id="{461A4FED-6AF2-4C98-8F76-E31CC149DE76}"/>
              </a:ext>
            </a:extLst>
          </p:cNvPr>
          <p:cNvPicPr>
            <a:picLocks noChangeAspect="1"/>
          </p:cNvPicPr>
          <p:nvPr/>
        </p:nvPicPr>
        <p:blipFill rotWithShape="1">
          <a:blip r:embed="rId3"/>
          <a:srcRect l="45146" t="19676" r="26966" b="9774"/>
          <a:stretch/>
        </p:blipFill>
        <p:spPr>
          <a:xfrm>
            <a:off x="4395926" y="1680632"/>
            <a:ext cx="3400148" cy="4838330"/>
          </a:xfrm>
          <a:prstGeom prst="rect">
            <a:avLst/>
          </a:prstGeom>
        </p:spPr>
      </p:pic>
      <p:pic>
        <p:nvPicPr>
          <p:cNvPr id="8" name="Picture 7">
            <a:extLst>
              <a:ext uri="{FF2B5EF4-FFF2-40B4-BE49-F238E27FC236}">
                <a16:creationId xmlns:a16="http://schemas.microsoft.com/office/drawing/2014/main" id="{30A8C807-0C49-47BD-AF68-44435049B7FE}"/>
              </a:ext>
            </a:extLst>
          </p:cNvPr>
          <p:cNvPicPr>
            <a:picLocks noChangeAspect="1"/>
          </p:cNvPicPr>
          <p:nvPr/>
        </p:nvPicPr>
        <p:blipFill rotWithShape="1">
          <a:blip r:embed="rId4"/>
          <a:srcRect l="45802" t="23301" r="26892" b="4944"/>
          <a:stretch/>
        </p:blipFill>
        <p:spPr>
          <a:xfrm>
            <a:off x="7986641" y="1714131"/>
            <a:ext cx="3329127" cy="4920982"/>
          </a:xfrm>
          <a:prstGeom prst="rect">
            <a:avLst/>
          </a:prstGeom>
        </p:spPr>
      </p:pic>
      <p:sp>
        <p:nvSpPr>
          <p:cNvPr id="9" name="TextBox 8">
            <a:extLst>
              <a:ext uri="{FF2B5EF4-FFF2-40B4-BE49-F238E27FC236}">
                <a16:creationId xmlns:a16="http://schemas.microsoft.com/office/drawing/2014/main" id="{326E554C-9C39-4886-BBB7-279C4EC3DD7A}"/>
              </a:ext>
            </a:extLst>
          </p:cNvPr>
          <p:cNvSpPr txBox="1"/>
          <p:nvPr/>
        </p:nvSpPr>
        <p:spPr>
          <a:xfrm>
            <a:off x="2265885" y="6581001"/>
            <a:ext cx="9926115" cy="461665"/>
          </a:xfrm>
          <a:prstGeom prst="rect">
            <a:avLst/>
          </a:prstGeom>
          <a:noFill/>
        </p:spPr>
        <p:txBody>
          <a:bodyPr wrap="none" rtlCol="0">
            <a:spAutoFit/>
          </a:bodyPr>
          <a:lstStyle/>
          <a:p>
            <a:r>
              <a:rPr lang="en-US" sz="1200" dirty="0">
                <a:solidFill>
                  <a:srgbClr val="7030A0"/>
                </a:solidFill>
                <a:hlinkClick r:id="rId5">
                  <a:extLst>
                    <a:ext uri="{A12FA001-AC4F-418D-AE19-62706E023703}">
                      <ahyp:hlinkClr xmlns:ahyp="http://schemas.microsoft.com/office/drawing/2018/hyperlinkcolor" val="tx"/>
                    </a:ext>
                  </a:extLst>
                </a:hlinkClick>
              </a:rPr>
              <a:t>https://www.littlewandlelettersandsounds.org.uk/wp-content/uploads/2021/12/Programme-Overview_Reception-and-Year-1-1.pdf</a:t>
            </a:r>
            <a:endParaRPr lang="en-US" sz="1200" dirty="0">
              <a:solidFill>
                <a:srgbClr val="7030A0"/>
              </a:solidFill>
            </a:endParaRPr>
          </a:p>
          <a:p>
            <a:endParaRPr lang="en-US" sz="1200" dirty="0"/>
          </a:p>
        </p:txBody>
      </p:sp>
    </p:spTree>
    <p:extLst>
      <p:ext uri="{BB962C8B-B14F-4D97-AF65-F5344CB8AC3E}">
        <p14:creationId xmlns:p14="http://schemas.microsoft.com/office/powerpoint/2010/main" val="2937842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26F6-ACD0-4745-9CBB-2F4EE5902546}"/>
              </a:ext>
            </a:extLst>
          </p:cNvPr>
          <p:cNvSpPr>
            <a:spLocks noGrp="1"/>
          </p:cNvSpPr>
          <p:nvPr>
            <p:ph type="title"/>
          </p:nvPr>
        </p:nvSpPr>
        <p:spPr/>
        <p:txBody>
          <a:bodyPr/>
          <a:lstStyle/>
          <a:p>
            <a:r>
              <a:rPr lang="en-GB" dirty="0"/>
              <a:t>Phase 2</a:t>
            </a:r>
            <a:endParaRPr lang="en-US" dirty="0"/>
          </a:p>
        </p:txBody>
      </p:sp>
      <p:sp>
        <p:nvSpPr>
          <p:cNvPr id="3" name="Content Placeholder 2">
            <a:extLst>
              <a:ext uri="{FF2B5EF4-FFF2-40B4-BE49-F238E27FC236}">
                <a16:creationId xmlns:a16="http://schemas.microsoft.com/office/drawing/2014/main" id="{450A41B7-5775-4CC5-83A4-F517E76C4049}"/>
              </a:ext>
            </a:extLst>
          </p:cNvPr>
          <p:cNvSpPr>
            <a:spLocks noGrp="1"/>
          </p:cNvSpPr>
          <p:nvPr>
            <p:ph idx="1"/>
          </p:nvPr>
        </p:nvSpPr>
        <p:spPr/>
        <p:txBody>
          <a:bodyPr/>
          <a:lstStyle/>
          <a:p>
            <a:r>
              <a:rPr lang="en-GB" dirty="0">
                <a:latin typeface="Sassoon Infant Std" panose="020B0503020103030203" pitchFamily="34" charset="0"/>
              </a:rPr>
              <a:t>EYFS Autumn 1 and 2 </a:t>
            </a:r>
            <a:endParaRPr lang="en-US" dirty="0">
              <a:latin typeface="Sassoon Infant Std" panose="020B0503020103030203" pitchFamily="34" charset="0"/>
            </a:endParaRPr>
          </a:p>
        </p:txBody>
      </p:sp>
      <p:pic>
        <p:nvPicPr>
          <p:cNvPr id="5" name="Picture 4">
            <a:extLst>
              <a:ext uri="{FF2B5EF4-FFF2-40B4-BE49-F238E27FC236}">
                <a16:creationId xmlns:a16="http://schemas.microsoft.com/office/drawing/2014/main" id="{684A32B3-5C8E-469E-870A-1C9F2608959B}"/>
              </a:ext>
            </a:extLst>
          </p:cNvPr>
          <p:cNvPicPr>
            <a:picLocks noChangeAspect="1"/>
          </p:cNvPicPr>
          <p:nvPr/>
        </p:nvPicPr>
        <p:blipFill rotWithShape="1">
          <a:blip r:embed="rId2"/>
          <a:srcRect l="48903" t="17415" r="46505" b="14197"/>
          <a:stretch/>
        </p:blipFill>
        <p:spPr>
          <a:xfrm>
            <a:off x="4366726" y="1680632"/>
            <a:ext cx="559838" cy="4690014"/>
          </a:xfrm>
          <a:prstGeom prst="rect">
            <a:avLst/>
          </a:prstGeom>
        </p:spPr>
      </p:pic>
      <p:pic>
        <p:nvPicPr>
          <p:cNvPr id="6" name="Picture 5">
            <a:extLst>
              <a:ext uri="{FF2B5EF4-FFF2-40B4-BE49-F238E27FC236}">
                <a16:creationId xmlns:a16="http://schemas.microsoft.com/office/drawing/2014/main" id="{5EE40DC6-FE3C-4E98-B9EC-700F113D8984}"/>
              </a:ext>
            </a:extLst>
          </p:cNvPr>
          <p:cNvPicPr>
            <a:picLocks noChangeAspect="1"/>
          </p:cNvPicPr>
          <p:nvPr/>
        </p:nvPicPr>
        <p:blipFill rotWithShape="1">
          <a:blip r:embed="rId3"/>
          <a:srcRect l="49056" t="18095" r="46352" b="12222"/>
          <a:stretch/>
        </p:blipFill>
        <p:spPr>
          <a:xfrm>
            <a:off x="5159308" y="1680632"/>
            <a:ext cx="559838" cy="4778830"/>
          </a:xfrm>
          <a:prstGeom prst="rect">
            <a:avLst/>
          </a:prstGeom>
        </p:spPr>
      </p:pic>
      <p:pic>
        <p:nvPicPr>
          <p:cNvPr id="7" name="Picture 6">
            <a:extLst>
              <a:ext uri="{FF2B5EF4-FFF2-40B4-BE49-F238E27FC236}">
                <a16:creationId xmlns:a16="http://schemas.microsoft.com/office/drawing/2014/main" id="{B68EDBD5-DD94-4540-AB44-9062B621ECFD}"/>
              </a:ext>
            </a:extLst>
          </p:cNvPr>
          <p:cNvPicPr>
            <a:picLocks noChangeAspect="1"/>
          </p:cNvPicPr>
          <p:nvPr/>
        </p:nvPicPr>
        <p:blipFill rotWithShape="1">
          <a:blip r:embed="rId4"/>
          <a:srcRect l="48980" t="21360" r="46428" b="17823"/>
          <a:stretch/>
        </p:blipFill>
        <p:spPr>
          <a:xfrm>
            <a:off x="5951891" y="1680632"/>
            <a:ext cx="559838" cy="4170784"/>
          </a:xfrm>
          <a:prstGeom prst="rect">
            <a:avLst/>
          </a:prstGeom>
        </p:spPr>
      </p:pic>
      <p:pic>
        <p:nvPicPr>
          <p:cNvPr id="8" name="Picture 7">
            <a:extLst>
              <a:ext uri="{FF2B5EF4-FFF2-40B4-BE49-F238E27FC236}">
                <a16:creationId xmlns:a16="http://schemas.microsoft.com/office/drawing/2014/main" id="{8C7CC797-67B8-41F5-B7FD-34896ADF2C91}"/>
              </a:ext>
            </a:extLst>
          </p:cNvPr>
          <p:cNvPicPr>
            <a:picLocks noChangeAspect="1"/>
          </p:cNvPicPr>
          <p:nvPr/>
        </p:nvPicPr>
        <p:blipFill rotWithShape="1">
          <a:blip r:embed="rId5"/>
          <a:srcRect l="51275" t="22041" r="44133" b="24506"/>
          <a:stretch/>
        </p:blipFill>
        <p:spPr>
          <a:xfrm>
            <a:off x="6719563" y="1680632"/>
            <a:ext cx="650828" cy="4261611"/>
          </a:xfrm>
          <a:prstGeom prst="rect">
            <a:avLst/>
          </a:prstGeom>
        </p:spPr>
      </p:pic>
      <p:pic>
        <p:nvPicPr>
          <p:cNvPr id="9" name="Picture 8">
            <a:extLst>
              <a:ext uri="{FF2B5EF4-FFF2-40B4-BE49-F238E27FC236}">
                <a16:creationId xmlns:a16="http://schemas.microsoft.com/office/drawing/2014/main" id="{53B64DBF-96F2-4AFB-8455-D13BFC9809CF}"/>
              </a:ext>
            </a:extLst>
          </p:cNvPr>
          <p:cNvPicPr>
            <a:picLocks noChangeAspect="1"/>
          </p:cNvPicPr>
          <p:nvPr/>
        </p:nvPicPr>
        <p:blipFill rotWithShape="1">
          <a:blip r:embed="rId6"/>
          <a:srcRect l="51429" t="23266" r="43979" b="24506"/>
          <a:stretch/>
        </p:blipFill>
        <p:spPr>
          <a:xfrm>
            <a:off x="7578498" y="1680632"/>
            <a:ext cx="702758" cy="4496233"/>
          </a:xfrm>
          <a:prstGeom prst="rect">
            <a:avLst/>
          </a:prstGeom>
        </p:spPr>
      </p:pic>
    </p:spTree>
    <p:extLst>
      <p:ext uri="{BB962C8B-B14F-4D97-AF65-F5344CB8AC3E}">
        <p14:creationId xmlns:p14="http://schemas.microsoft.com/office/powerpoint/2010/main" val="277945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59" y="2104008"/>
            <a:ext cx="6335442" cy="4753992"/>
          </a:xfrm>
          <a:prstGeom prst="rect">
            <a:avLst/>
          </a:prstGeom>
        </p:spPr>
      </p:pic>
    </p:spTree>
    <p:extLst>
      <p:ext uri="{BB962C8B-B14F-4D97-AF65-F5344CB8AC3E}">
        <p14:creationId xmlns:p14="http://schemas.microsoft.com/office/powerpoint/2010/main" val="6724559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7700</TotalTime>
  <Words>1852</Words>
  <Application>Microsoft Office PowerPoint</Application>
  <PresentationFormat>Widescreen</PresentationFormat>
  <Paragraphs>232</Paragraphs>
  <Slides>41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Blackadder ITC - 72</vt:lpstr>
      <vt:lpstr>Calibri</vt:lpstr>
      <vt:lpstr>Century Gothic</vt:lpstr>
      <vt:lpstr>Sassoon Infant Std</vt:lpstr>
      <vt:lpstr>Wingdings 3</vt:lpstr>
      <vt:lpstr>Ion Boardroom</vt:lpstr>
      <vt:lpstr>Introduction to Phonics and Early Reading  (@ St Michael’s Church School )  </vt:lpstr>
      <vt:lpstr>What is phonics</vt:lpstr>
      <vt:lpstr>Did you know </vt:lpstr>
      <vt:lpstr>Phonics at St Michael’s</vt:lpstr>
      <vt:lpstr>Phonics Lessons @ St Michael’s</vt:lpstr>
      <vt:lpstr>Terminolgy </vt:lpstr>
      <vt:lpstr>Programme Progression  </vt:lpstr>
      <vt:lpstr>Phase 2</vt:lpstr>
      <vt:lpstr>PowerPoint Presentation</vt:lpstr>
      <vt:lpstr>PowerPoint Presentation</vt:lpstr>
      <vt:lpstr>PowerPoint Presentation</vt:lpstr>
      <vt:lpstr>Phase 3</vt:lpstr>
      <vt:lpstr>PowerPoint Presentation</vt:lpstr>
      <vt:lpstr>Phase 2</vt:lpstr>
      <vt:lpstr>Phase 4</vt:lpstr>
      <vt:lpstr>Tricky Words</vt:lpstr>
      <vt:lpstr>Tricky Words</vt:lpstr>
      <vt:lpstr>Tricky Words</vt:lpstr>
      <vt:lpstr>Tricky words @ home </vt:lpstr>
      <vt:lpstr>Tricky words @ home </vt:lpstr>
      <vt:lpstr>Pronunciation </vt:lpstr>
      <vt:lpstr>Blending </vt:lpstr>
      <vt:lpstr>Phonics into Reading </vt:lpstr>
      <vt:lpstr>PowerPoint Presentation</vt:lpstr>
      <vt:lpstr>Reading Practice</vt:lpstr>
      <vt:lpstr>Reading Practice</vt:lpstr>
      <vt:lpstr>Books to come home </vt:lpstr>
      <vt:lpstr>Books to come home </vt:lpstr>
      <vt:lpstr>Wordless Books</vt:lpstr>
      <vt:lpstr>Reading with your child @ home</vt:lpstr>
      <vt:lpstr>Reading Folders &amp; Diaries </vt:lpstr>
      <vt:lpstr>Reading at home</vt:lpstr>
      <vt:lpstr>How can you help?</vt:lpstr>
      <vt:lpstr>Home phonics folder</vt:lpstr>
      <vt:lpstr>How you can help</vt:lpstr>
      <vt:lpstr>Little Wandle Home Resources </vt:lpstr>
      <vt:lpstr>PowerPoint Presentation</vt:lpstr>
      <vt:lpstr>PowerPoint Presentation</vt:lpstr>
      <vt:lpstr>https://collins.co.uk/pages/little-wandle-at-home</vt:lpstr>
      <vt:lpstr>Early Learning Goal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Phonics and Early Reading  (@ St Michael’s Church School )</dc:title>
  <dc:creator>C.Dibden@smcs.net</dc:creator>
  <cp:lastModifiedBy>Corinne Dibden</cp:lastModifiedBy>
  <cp:revision>67</cp:revision>
  <dcterms:created xsi:type="dcterms:W3CDTF">2022-10-04T18:35:19Z</dcterms:created>
  <dcterms:modified xsi:type="dcterms:W3CDTF">2025-10-14T20:35:09Z</dcterms:modified>
</cp:coreProperties>
</file>